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1"/>
  </p:notesMasterIdLst>
  <p:sldIdLst>
    <p:sldId id="330" r:id="rId3"/>
    <p:sldId id="314" r:id="rId4"/>
    <p:sldId id="315" r:id="rId5"/>
    <p:sldId id="262" r:id="rId6"/>
    <p:sldId id="338" r:id="rId7"/>
    <p:sldId id="340" r:id="rId8"/>
    <p:sldId id="319" r:id="rId9"/>
    <p:sldId id="339" r:id="rId10"/>
    <p:sldId id="361" r:id="rId11"/>
    <p:sldId id="368" r:id="rId12"/>
    <p:sldId id="358" r:id="rId13"/>
    <p:sldId id="369" r:id="rId14"/>
    <p:sldId id="359" r:id="rId15"/>
    <p:sldId id="370" r:id="rId16"/>
    <p:sldId id="360" r:id="rId17"/>
    <p:sldId id="371" r:id="rId18"/>
    <p:sldId id="363" r:id="rId19"/>
    <p:sldId id="372" r:id="rId20"/>
    <p:sldId id="364" r:id="rId21"/>
    <p:sldId id="365" r:id="rId22"/>
    <p:sldId id="342" r:id="rId23"/>
    <p:sldId id="321" r:id="rId24"/>
    <p:sldId id="354" r:id="rId25"/>
    <p:sldId id="341" r:id="rId26"/>
    <p:sldId id="367" r:id="rId27"/>
    <p:sldId id="355" r:id="rId28"/>
    <p:sldId id="373" r:id="rId29"/>
    <p:sldId id="329"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userDrawn="1">
          <p15:clr>
            <a:srgbClr val="A4A3A4"/>
          </p15:clr>
        </p15:guide>
        <p15:guide id="2" pos="3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A4AE"/>
    <a:srgbClr val="405E62"/>
    <a:srgbClr val="92BFB5"/>
    <a:srgbClr val="B6D3B7"/>
    <a:srgbClr val="FFFFFF"/>
    <a:srgbClr val="E1EAEF"/>
    <a:srgbClr val="A7D2E5"/>
    <a:srgbClr val="5CACCF"/>
    <a:srgbClr val="5AADCE"/>
    <a:srgbClr val="77B6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0" d="100"/>
          <a:sy n="80" d="100"/>
        </p:scale>
        <p:origin x="754" y="72"/>
      </p:cViewPr>
      <p:guideLst>
        <p:guide orient="horz" pos="2128"/>
        <p:guide pos="381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0F58D-4693-4D7D-ADA6-732BDE111134}" type="datetimeFigureOut">
              <a:rPr lang="zh-CN" altLang="en-US" smtClean="0"/>
              <a:t>2023-03-16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567A2-8DEF-40AA-809F-50C0F430C2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grpSp>
        <p:nvGrpSpPr>
          <p:cNvPr id="4" name="组合 3"/>
          <p:cNvGrpSpPr/>
          <p:nvPr userDrawn="1"/>
        </p:nvGrpSpPr>
        <p:grpSpPr>
          <a:xfrm flipH="1" flipV="1">
            <a:off x="-15944" y="5422431"/>
            <a:ext cx="1120172" cy="1152143"/>
            <a:chOff x="1565992" y="3100101"/>
            <a:chExt cx="1406469" cy="2632106"/>
          </a:xfrm>
        </p:grpSpPr>
        <p:sp>
          <p:nvSpPr>
            <p:cNvPr id="25"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404298" y="-615311"/>
            <a:ext cx="5787702" cy="3740603"/>
            <a:chOff x="6404298" y="-615311"/>
            <a:chExt cx="5787702" cy="3740603"/>
          </a:xfrm>
        </p:grpSpPr>
        <p:sp>
          <p:nvSpPr>
            <p:cNvPr id="13" name="等腰三角形 12"/>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5659987" y="1377793"/>
            <a:ext cx="906097" cy="0"/>
            <a:chOff x="5444832" y="1399309"/>
            <a:chExt cx="906097" cy="0"/>
          </a:xfrm>
        </p:grpSpPr>
        <p:cxnSp>
          <p:nvCxnSpPr>
            <p:cNvPr id="28" name="直接连接符 27"/>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userDrawn="1"/>
        </p:nvGrpSpPr>
        <p:grpSpPr>
          <a:xfrm>
            <a:off x="5659987" y="1377793"/>
            <a:ext cx="906097" cy="0"/>
            <a:chOff x="5444832" y="1399309"/>
            <a:chExt cx="906097" cy="0"/>
          </a:xfrm>
        </p:grpSpPr>
        <p:cxnSp>
          <p:nvCxnSpPr>
            <p:cNvPr id="33" name="直接连接符 32"/>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userDrawn="1"/>
        </p:nvGrpSpPr>
        <p:grpSpPr>
          <a:xfrm>
            <a:off x="5659987" y="1377793"/>
            <a:ext cx="906097" cy="0"/>
            <a:chOff x="5444832" y="1399309"/>
            <a:chExt cx="906097" cy="0"/>
          </a:xfrm>
        </p:grpSpPr>
        <p:cxnSp>
          <p:nvCxnSpPr>
            <p:cNvPr id="33" name="直接连接符 32"/>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userDrawn="1"/>
        </p:nvGrpSpPr>
        <p:grpSpPr>
          <a:xfrm>
            <a:off x="5659987" y="1377793"/>
            <a:ext cx="906097" cy="0"/>
            <a:chOff x="5444832" y="1399309"/>
            <a:chExt cx="906097" cy="0"/>
          </a:xfrm>
        </p:grpSpPr>
        <p:cxnSp>
          <p:nvCxnSpPr>
            <p:cNvPr id="33" name="直接连接符 32"/>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6177337-1161-4CB2-8B69-3E24C9ADD514}" type="datetimeFigureOut">
              <a:rPr lang="zh-CN" altLang="en-US" smtClean="0"/>
              <a:t>2023-03-16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EED884B-F155-42E3-9801-487CD0C3BEE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2023-03-16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2023-03-16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91282"/>
            <a:ext cx="10972800" cy="150812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5257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p:cNvSpPr>
          <p:nvPr>
            <p:ph type="sldNum" sz="quarter" idx="10"/>
          </p:nvPr>
        </p:nvSpPr>
        <p:spPr>
          <a:xfrm>
            <a:off x="5892800" y="6172200"/>
            <a:ext cx="2844800" cy="368300"/>
          </a:xfrm>
          <a:prstGeom prst="rect">
            <a:avLst/>
          </a:prstGeom>
        </p:spPr>
        <p:txBody>
          <a:bodyPr/>
          <a:lstStyle>
            <a:lvl1pPr>
              <a:defRPr/>
            </a:lvl1pPr>
          </a:lstStyle>
          <a:p>
            <a:pPr>
              <a:defRPr/>
            </a:pPr>
            <a:fld id="{26100EF5-06DC-4874-8070-4431634703C4}"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91282"/>
            <a:ext cx="10972800" cy="150812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5257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p:cNvSpPr>
          <p:nvPr>
            <p:ph type="sldNum" sz="quarter" idx="10"/>
          </p:nvPr>
        </p:nvSpPr>
        <p:spPr>
          <a:xfrm>
            <a:off x="5892800" y="6172200"/>
            <a:ext cx="2844800" cy="368300"/>
          </a:xfrm>
          <a:prstGeom prst="rect">
            <a:avLst/>
          </a:prstGeom>
        </p:spPr>
        <p:txBody>
          <a:bodyPr/>
          <a:lstStyle>
            <a:lvl1pPr>
              <a:defRPr/>
            </a:lvl1pPr>
          </a:lstStyle>
          <a:p>
            <a:pPr>
              <a:defRPr/>
            </a:pPr>
            <a:fld id="{26100EF5-06DC-4874-8070-4431634703C4}" type="slidenum">
              <a:rPr lang="zh-CN" altLang="zh-CN"/>
              <a:t>‹#›</a:t>
            </a:fld>
            <a:endParaRPr lang="zh-CN" altLang="zh-CN"/>
          </a:p>
        </p:txBody>
      </p:sp>
      <p:sp>
        <p:nvSpPr>
          <p:cNvPr id="6" name="TextBox 5"/>
          <p:cNvSpPr txBox="1"/>
          <p:nvPr userDrawn="1"/>
        </p:nvSpPr>
        <p:spPr>
          <a:xfrm>
            <a:off x="1075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gradFill>
            <a:gsLst>
              <a:gs pos="67000">
                <a:srgbClr val="FFFFFF"/>
              </a:gs>
              <a:gs pos="0">
                <a:srgbClr val="E1EAE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1"/>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bwMode="auto">
          <a:xfrm>
            <a:off x="729615" y="2582545"/>
            <a:ext cx="7085330" cy="132207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rPr>
              <a:t>研究窗函数对窗函数法设计</a:t>
            </a:r>
            <a:r>
              <a:rPr lang="en-US" altLang="zh-CN" sz="4000" b="0" spc="0" dirty="0">
                <a:solidFill>
                  <a:srgbClr val="405E62"/>
                </a:solidFill>
                <a:effectLst>
                  <a:outerShdw blurRad="25400" dist="25400" dir="2700000" algn="tl">
                    <a:srgbClr val="000000">
                      <a:alpha val="25000"/>
                    </a:srgbClr>
                  </a:outerShdw>
                </a:effectLst>
                <a:latin typeface="+mn-lt"/>
                <a:ea typeface="+mn-ea"/>
                <a:cs typeface="+mn-ea"/>
                <a:sym typeface="+mn-lt"/>
              </a:rPr>
              <a:t>FIR</a:t>
            </a:r>
            <a:r>
              <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rPr>
              <a:t>滤波器性能的影响</a:t>
            </a:r>
          </a:p>
        </p:txBody>
      </p:sp>
      <p:sp>
        <p:nvSpPr>
          <p:cNvPr id="14" name="矩形 13"/>
          <p:cNvSpPr/>
          <p:nvPr/>
        </p:nvSpPr>
        <p:spPr>
          <a:xfrm>
            <a:off x="755015" y="1124268"/>
            <a:ext cx="6794500" cy="930275"/>
          </a:xfrm>
          <a:prstGeom prst="rect">
            <a:avLst/>
          </a:prstGeom>
        </p:spPr>
        <p:txBody>
          <a:bodyPr wrap="square" lIns="51435" tIns="25718" rIns="51435" bIns="25718" anchor="ctr" anchorCtr="1">
            <a:spAutoFit/>
          </a:bodyPr>
          <a:lstStyle/>
          <a:p>
            <a:pPr>
              <a:lnSpc>
                <a:spcPct val="130000"/>
              </a:lnSpc>
            </a:pPr>
            <a:r>
              <a:rPr lang="en-US" altLang="zh-CN" sz="4400" dirty="0">
                <a:ln w="19050">
                  <a:noFill/>
                </a:ln>
                <a:solidFill>
                  <a:srgbClr val="405E62"/>
                </a:solidFill>
                <a:effectLst>
                  <a:outerShdw blurRad="25400" dist="25400" dir="2700000" algn="tl">
                    <a:srgbClr val="000000">
                      <a:alpha val="25000"/>
                    </a:srgbClr>
                  </a:outerShdw>
                </a:effectLst>
                <a:cs typeface="+mn-ea"/>
                <a:sym typeface="+mn-lt"/>
              </a:rPr>
              <a:t>Digital Signal Processing</a:t>
            </a:r>
          </a:p>
        </p:txBody>
      </p:sp>
      <p:sp>
        <p:nvSpPr>
          <p:cNvPr id="22" name="等腰三角形 21"/>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a:off x="7815181" y="1954954"/>
            <a:ext cx="839950" cy="864297"/>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Lst>
            <a:ahLst/>
            <a:cxnLst>
              <a:cxn ang="0">
                <a:pos x="connsiteX0-1" y="connsiteY0-2"/>
              </a:cxn>
              <a:cxn ang="0">
                <a:pos x="connsiteX1-3" y="connsiteY1-4"/>
              </a:cxn>
              <a:cxn ang="0">
                <a:pos x="connsiteX2-5" y="connsiteY2-6"/>
              </a:cxn>
              <a:cxn ang="0">
                <a:pos x="connsiteX3-7" y="connsiteY3-8"/>
              </a:cxn>
            </a:cxnLst>
            <a:rect l="l" t="t" r="r" b="b"/>
            <a:pathLst>
              <a:path w="839950" h="864297">
                <a:moveTo>
                  <a:pt x="0" y="698988"/>
                </a:moveTo>
                <a:lnTo>
                  <a:pt x="626743" y="0"/>
                </a:lnTo>
                <a:lnTo>
                  <a:pt x="839950" y="864297"/>
                </a:lnTo>
                <a:lnTo>
                  <a:pt x="0" y="69898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1"/>
          <p:cNvSpPr/>
          <p:nvPr/>
        </p:nvSpPr>
        <p:spPr>
          <a:xfrm>
            <a:off x="9119997" y="2543597"/>
            <a:ext cx="464169" cy="60125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Lst>
            <a:ahLst/>
            <a:cxnLst>
              <a:cxn ang="0">
                <a:pos x="connsiteX0-1" y="connsiteY0-2"/>
              </a:cxn>
              <a:cxn ang="0">
                <a:pos x="connsiteX1-3" y="connsiteY1-4"/>
              </a:cxn>
              <a:cxn ang="0">
                <a:pos x="connsiteX2-5" y="connsiteY2-6"/>
              </a:cxn>
              <a:cxn ang="0">
                <a:pos x="connsiteX3-7" y="connsiteY3-8"/>
              </a:cxn>
            </a:cxnLst>
            <a:rect l="l" t="t" r="r" b="b"/>
            <a:pathLst>
              <a:path w="464169" h="601250">
                <a:moveTo>
                  <a:pt x="0" y="536149"/>
                </a:moveTo>
                <a:lnTo>
                  <a:pt x="326118" y="0"/>
                </a:lnTo>
                <a:lnTo>
                  <a:pt x="464169" y="601250"/>
                </a:lnTo>
                <a:lnTo>
                  <a:pt x="0" y="536149"/>
                </a:lnTo>
                <a:close/>
              </a:path>
            </a:pathLst>
          </a:custGeom>
          <a:gradFill>
            <a:gsLst>
              <a:gs pos="92000">
                <a:srgbClr val="52A4AE"/>
              </a:gs>
              <a:gs pos="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21"/>
          <p:cNvSpPr/>
          <p:nvPr/>
        </p:nvSpPr>
        <p:spPr>
          <a:xfrm>
            <a:off x="1341873" y="5422432"/>
            <a:ext cx="191526" cy="16084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 name="connsiteX0-105" fmla="*/ 0 w 507885"/>
              <a:gd name="connsiteY0-106" fmla="*/ 143102 h 441356"/>
              <a:gd name="connsiteX1-107" fmla="*/ 213384 w 507885"/>
              <a:gd name="connsiteY1-108" fmla="*/ 0 h 441356"/>
              <a:gd name="connsiteX2-109" fmla="*/ 507885 w 507885"/>
              <a:gd name="connsiteY2-110" fmla="*/ 441356 h 441356"/>
              <a:gd name="connsiteX3-111" fmla="*/ 0 w 507885"/>
              <a:gd name="connsiteY3-112" fmla="*/ 143102 h 441356"/>
              <a:gd name="connsiteX0-113" fmla="*/ 0 w 507885"/>
              <a:gd name="connsiteY0-114" fmla="*/ 33812 h 332066"/>
              <a:gd name="connsiteX1-115" fmla="*/ 191526 w 507885"/>
              <a:gd name="connsiteY1-116" fmla="*/ 0 h 332066"/>
              <a:gd name="connsiteX2-117" fmla="*/ 507885 w 507885"/>
              <a:gd name="connsiteY2-118" fmla="*/ 332066 h 332066"/>
              <a:gd name="connsiteX3-119" fmla="*/ 0 w 507885"/>
              <a:gd name="connsiteY3-120" fmla="*/ 33812 h 332066"/>
              <a:gd name="connsiteX0-121" fmla="*/ 0 w 191526"/>
              <a:gd name="connsiteY0-122" fmla="*/ 33812 h 160844"/>
              <a:gd name="connsiteX1-123" fmla="*/ 191526 w 191526"/>
              <a:gd name="connsiteY1-124" fmla="*/ 0 h 160844"/>
              <a:gd name="connsiteX2-125" fmla="*/ 139939 w 191526"/>
              <a:gd name="connsiteY2-126" fmla="*/ 160844 h 160844"/>
              <a:gd name="connsiteX3-127" fmla="*/ 0 w 191526"/>
              <a:gd name="connsiteY3-128" fmla="*/ 33812 h 160844"/>
            </a:gdLst>
            <a:ahLst/>
            <a:cxnLst>
              <a:cxn ang="0">
                <a:pos x="connsiteX0-1" y="connsiteY0-2"/>
              </a:cxn>
              <a:cxn ang="0">
                <a:pos x="connsiteX1-3" y="connsiteY1-4"/>
              </a:cxn>
              <a:cxn ang="0">
                <a:pos x="connsiteX2-5" y="connsiteY2-6"/>
              </a:cxn>
              <a:cxn ang="0">
                <a:pos x="connsiteX3-7" y="connsiteY3-8"/>
              </a:cxn>
            </a:cxnLst>
            <a:rect l="l" t="t" r="r" b="b"/>
            <a:pathLst>
              <a:path w="191526" h="160844">
                <a:moveTo>
                  <a:pt x="0" y="33812"/>
                </a:moveTo>
                <a:lnTo>
                  <a:pt x="191526" y="0"/>
                </a:lnTo>
                <a:lnTo>
                  <a:pt x="139939" y="160844"/>
                </a:lnTo>
                <a:lnTo>
                  <a:pt x="0" y="3381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1+#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1+#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50" fill="hold"/>
                                        <p:tgtEl>
                                          <p:spTgt spid="22"/>
                                        </p:tgtEl>
                                        <p:attrNameLst>
                                          <p:attrName>ppt_x</p:attrName>
                                        </p:attrNameLst>
                                      </p:cBhvr>
                                      <p:tavLst>
                                        <p:tav tm="0">
                                          <p:val>
                                            <p:strVal val="1+#ppt_w/2"/>
                                          </p:val>
                                        </p:tav>
                                        <p:tav tm="100000">
                                          <p:val>
                                            <p:strVal val="#ppt_x"/>
                                          </p:val>
                                        </p:tav>
                                      </p:tavLst>
                                    </p:anim>
                                    <p:anim calcmode="lin" valueType="num">
                                      <p:cBhvr additive="base">
                                        <p:cTn id="16" dur="75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1+#ppt_w/2"/>
                                          </p:val>
                                        </p:tav>
                                        <p:tav tm="100000">
                                          <p:val>
                                            <p:strVal val="#ppt_x"/>
                                          </p:val>
                                        </p:tav>
                                      </p:tavLst>
                                    </p:anim>
                                    <p:anim calcmode="lin" valueType="num">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1+#ppt_w/2"/>
                                          </p:val>
                                        </p:tav>
                                        <p:tav tm="100000">
                                          <p:val>
                                            <p:strVal val="#ppt_x"/>
                                          </p:val>
                                        </p:tav>
                                      </p:tavLst>
                                    </p:anim>
                                    <p:anim calcmode="lin" valueType="num">
                                      <p:cBhvr additive="base">
                                        <p:cTn id="24" dur="75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1+#ppt_w/2"/>
                                          </p:val>
                                        </p:tav>
                                        <p:tav tm="100000">
                                          <p:val>
                                            <p:strVal val="#ppt_x"/>
                                          </p:val>
                                        </p:tav>
                                      </p:tavLst>
                                    </p:anim>
                                    <p:anim calcmode="lin" valueType="num">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750" fill="hold"/>
                                        <p:tgtEl>
                                          <p:spTgt spid="29"/>
                                        </p:tgtEl>
                                        <p:attrNameLst>
                                          <p:attrName>ppt_x</p:attrName>
                                        </p:attrNameLst>
                                      </p:cBhvr>
                                      <p:tavLst>
                                        <p:tav tm="0">
                                          <p:val>
                                            <p:strVal val="1+#ppt_w/2"/>
                                          </p:val>
                                        </p:tav>
                                        <p:tav tm="100000">
                                          <p:val>
                                            <p:strVal val="#ppt_x"/>
                                          </p:val>
                                        </p:tav>
                                      </p:tavLst>
                                    </p:anim>
                                    <p:anim calcmode="lin" valueType="num">
                                      <p:cBhvr additive="base">
                                        <p:cTn id="32" dur="750" fill="hold"/>
                                        <p:tgtEl>
                                          <p:spTgt spid="29"/>
                                        </p:tgtEl>
                                        <p:attrNameLst>
                                          <p:attrName>ppt_y</p:attrName>
                                        </p:attrNameLst>
                                      </p:cBhvr>
                                      <p:tavLst>
                                        <p:tav tm="0">
                                          <p:val>
                                            <p:strVal val="0-#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750" fill="hold"/>
                                        <p:tgtEl>
                                          <p:spTgt spid="30"/>
                                        </p:tgtEl>
                                        <p:attrNameLst>
                                          <p:attrName>ppt_x</p:attrName>
                                        </p:attrNameLst>
                                      </p:cBhvr>
                                      <p:tavLst>
                                        <p:tav tm="0">
                                          <p:val>
                                            <p:strVal val="1+#ppt_w/2"/>
                                          </p:val>
                                        </p:tav>
                                        <p:tav tm="100000">
                                          <p:val>
                                            <p:strVal val="#ppt_x"/>
                                          </p:val>
                                        </p:tav>
                                      </p:tavLst>
                                    </p:anim>
                                    <p:anim calcmode="lin" valueType="num">
                                      <p:cBhvr additive="base">
                                        <p:cTn id="36" dur="75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0-#ppt_w/2"/>
                                          </p:val>
                                        </p:tav>
                                        <p:tav tm="100000">
                                          <p:val>
                                            <p:strVal val="#ppt_x"/>
                                          </p:val>
                                        </p:tav>
                                      </p:tavLst>
                                    </p:anim>
                                    <p:anim calcmode="lin" valueType="num">
                                      <p:cBhvr additive="base">
                                        <p:cTn id="40" dur="75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750" fill="hold"/>
                                        <p:tgtEl>
                                          <p:spTgt spid="32"/>
                                        </p:tgtEl>
                                        <p:attrNameLst>
                                          <p:attrName>ppt_x</p:attrName>
                                        </p:attrNameLst>
                                      </p:cBhvr>
                                      <p:tavLst>
                                        <p:tav tm="0">
                                          <p:val>
                                            <p:strVal val="0-#ppt_w/2"/>
                                          </p:val>
                                        </p:tav>
                                        <p:tav tm="100000">
                                          <p:val>
                                            <p:strVal val="#ppt_x"/>
                                          </p:val>
                                        </p:tav>
                                      </p:tavLst>
                                    </p:anim>
                                    <p:anim calcmode="lin" valueType="num">
                                      <p:cBhvr additive="base">
                                        <p:cTn id="44" dur="750" fill="hold"/>
                                        <p:tgtEl>
                                          <p:spTgt spid="32"/>
                                        </p:tgtEl>
                                        <p:attrNameLst>
                                          <p:attrName>ppt_y</p:attrName>
                                        </p:attrNameLst>
                                      </p:cBhvr>
                                      <p:tavLst>
                                        <p:tav tm="0">
                                          <p:val>
                                            <p:strVal val="1+#ppt_h/2"/>
                                          </p:val>
                                        </p:tav>
                                        <p:tav tm="100000">
                                          <p:val>
                                            <p:strVal val="#ppt_y"/>
                                          </p:val>
                                        </p:tav>
                                      </p:tavLst>
                                    </p:anim>
                                  </p:childTnLst>
                                </p:cTn>
                              </p:par>
                              <p:par>
                                <p:cTn id="45" presetID="41" presetClass="entr" presetSubtype="0" fill="hold" grpId="0" nodeType="withEffect">
                                  <p:stCondLst>
                                    <p:cond delay="500"/>
                                  </p:stCondLst>
                                  <p:iterate type="lt">
                                    <p:tmPct val="10000"/>
                                  </p:iterate>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5"/>
                                        </p:tgtEl>
                                        <p:attrNameLst>
                                          <p:attrName>ppt_y</p:attrName>
                                        </p:attrNameLst>
                                      </p:cBhvr>
                                      <p:tavLst>
                                        <p:tav tm="0">
                                          <p:val>
                                            <p:strVal val="#ppt_y"/>
                                          </p:val>
                                        </p:tav>
                                        <p:tav tm="100000">
                                          <p:val>
                                            <p:strVal val="#ppt_y"/>
                                          </p:val>
                                        </p:tav>
                                      </p:tavLst>
                                    </p:anim>
                                    <p:anim calcmode="lin" valueType="num">
                                      <p:cBhvr>
                                        <p:cTn id="4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5"/>
                                        </p:tgtEl>
                                      </p:cBhvr>
                                    </p:animEffect>
                                  </p:childTnLst>
                                </p:cTn>
                              </p:par>
                              <p:par>
                                <p:cTn id="52" presetID="22" presetClass="entr" presetSubtype="1" fill="hold" nodeType="with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35" presetClass="path" presetSubtype="0" accel="50000" decel="50000" fill="hold" grpId="1" nodeType="withEffect">
                                  <p:stCondLst>
                                    <p:cond delay="500"/>
                                  </p:stCondLst>
                                  <p:childTnLst>
                                    <p:animMotion origin="layout" path="M 0.26302 -4.32099E-6 L 0.01302 -4.32099E-6 " pathEditMode="relative" rAng="0" ptsTypes="AA">
                                      <p:cBhvr>
                                        <p:cTn id="59" dur="1250" fill="hold"/>
                                        <p:tgtEl>
                                          <p:spTgt spid="1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5" grpId="0"/>
      <p:bldP spid="14" grpId="0"/>
      <p:bldP spid="14" grpId="1"/>
      <p:bldP spid="22" grpId="0" animBg="1"/>
      <p:bldP spid="23" grpId="0" animBg="1"/>
      <p:bldP spid="24" grpId="0" animBg="1"/>
      <p:bldP spid="26" grpId="0" animBg="1"/>
      <p:bldP spid="29" grpId="0" animBg="1"/>
      <p:bldP spid="30" grpId="0" bldLvl="0" animBg="1"/>
      <p:bldP spid="31" grpId="0" animBg="1"/>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96144" y="585470"/>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矩形窗</a:t>
            </a:r>
          </a:p>
        </p:txBody>
      </p:sp>
      <p:pic>
        <p:nvPicPr>
          <p:cNvPr id="2" name="图片 1"/>
          <p:cNvPicPr>
            <a:picLocks noChangeAspect="1"/>
          </p:cNvPicPr>
          <p:nvPr/>
        </p:nvPicPr>
        <p:blipFill>
          <a:blip r:embed="rId2"/>
          <a:stretch>
            <a:fillRect/>
          </a:stretch>
        </p:blipFill>
        <p:spPr>
          <a:xfrm>
            <a:off x="2204085" y="2186305"/>
            <a:ext cx="7783195" cy="303720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三角窗</a:t>
            </a:r>
          </a:p>
        </p:txBody>
      </p:sp>
      <p:sp>
        <p:nvSpPr>
          <p:cNvPr id="8" name="文本框 7"/>
          <p:cNvSpPr txBox="1"/>
          <p:nvPr/>
        </p:nvSpPr>
        <p:spPr>
          <a:xfrm>
            <a:off x="1490980" y="5043170"/>
            <a:ext cx="9479915" cy="706755"/>
          </a:xfrm>
          <a:prstGeom prst="rect">
            <a:avLst/>
          </a:prstGeom>
          <a:noFill/>
        </p:spPr>
        <p:txBody>
          <a:bodyPr wrap="square" rtlCol="0">
            <a:spAutoFit/>
          </a:bodyPr>
          <a:lstStyle/>
          <a:p>
            <a:r>
              <a:rPr lang="en-US" altLang="zh-CN" sz="2000"/>
              <a:t>       </a:t>
            </a:r>
            <a:r>
              <a:rPr lang="zh-CN" altLang="en-US" sz="2000"/>
              <a:t>三角窗是最简单的频谱函数</a:t>
            </a:r>
            <a:r>
              <a:rPr lang="en-US" altLang="zh-CN" sz="2000"/>
              <a:t>W</a:t>
            </a:r>
            <a:r>
              <a:rPr lang="zh-CN" altLang="en-US" sz="2000"/>
              <a:t>（</a:t>
            </a:r>
            <a:r>
              <a:rPr lang="en-US" altLang="zh-CN" sz="2000"/>
              <a:t>e</a:t>
            </a:r>
            <a:r>
              <a:rPr lang="en-US" altLang="zh-CN" sz="2000" baseline="30000">
                <a:solidFill>
                  <a:schemeClr val="tx1"/>
                </a:solidFill>
                <a:uFillTx/>
              </a:rPr>
              <a:t>jw</a:t>
            </a:r>
            <a:r>
              <a:rPr lang="zh-CN" altLang="en-US" sz="2000"/>
              <a:t>）为非负的一种窗函数。三角窗函数的主瓣宽度为</a:t>
            </a:r>
            <a:r>
              <a:rPr lang="en-US" altLang="zh-CN" sz="2000"/>
              <a:t>8</a:t>
            </a:r>
            <a:r>
              <a:rPr lang="en-US" altLang="zh-CN" sz="2000">
                <a:sym typeface="+mn-ea"/>
              </a:rPr>
              <a:t>π/N</a:t>
            </a:r>
            <a:r>
              <a:rPr lang="zh-CN" altLang="en-US" sz="2000"/>
              <a:t>，比矩形窗函数的主瓣宽度增加了一倍，但是它的旁瓣宽度却小得多。</a:t>
            </a:r>
          </a:p>
        </p:txBody>
      </p:sp>
      <p:sp>
        <p:nvSpPr>
          <p:cNvPr id="10" name="文本框 9"/>
          <p:cNvSpPr txBox="1"/>
          <p:nvPr/>
        </p:nvSpPr>
        <p:spPr>
          <a:xfrm>
            <a:off x="1488440" y="2047240"/>
            <a:ext cx="4340225" cy="368300"/>
          </a:xfrm>
          <a:prstGeom prst="rect">
            <a:avLst/>
          </a:prstGeom>
          <a:noFill/>
        </p:spPr>
        <p:txBody>
          <a:bodyPr wrap="square" rtlCol="0">
            <a:spAutoFit/>
          </a:bodyPr>
          <a:lstStyle/>
          <a:p>
            <a:r>
              <a:rPr lang="zh-CN" altLang="en-US"/>
              <a:t>时域形式：</a:t>
            </a:r>
          </a:p>
        </p:txBody>
      </p:sp>
      <p:pic>
        <p:nvPicPr>
          <p:cNvPr id="11" name="图片 10"/>
          <p:cNvPicPr>
            <a:picLocks noChangeAspect="1"/>
          </p:cNvPicPr>
          <p:nvPr/>
        </p:nvPicPr>
        <p:blipFill>
          <a:blip r:embed="rId2"/>
          <a:stretch>
            <a:fillRect/>
          </a:stretch>
        </p:blipFill>
        <p:spPr>
          <a:xfrm>
            <a:off x="2833370" y="1675130"/>
            <a:ext cx="4845685" cy="1111885"/>
          </a:xfrm>
          <a:prstGeom prst="rect">
            <a:avLst/>
          </a:prstGeom>
        </p:spPr>
      </p:pic>
      <p:pic>
        <p:nvPicPr>
          <p:cNvPr id="12" name="图片 11"/>
          <p:cNvPicPr>
            <a:picLocks noChangeAspect="1"/>
          </p:cNvPicPr>
          <p:nvPr/>
        </p:nvPicPr>
        <p:blipFill>
          <a:blip r:embed="rId3"/>
          <a:stretch>
            <a:fillRect/>
          </a:stretch>
        </p:blipFill>
        <p:spPr>
          <a:xfrm>
            <a:off x="2526665" y="2910840"/>
            <a:ext cx="4305300" cy="925195"/>
          </a:xfrm>
          <a:prstGeom prst="rect">
            <a:avLst/>
          </a:prstGeom>
        </p:spPr>
      </p:pic>
      <p:pic>
        <p:nvPicPr>
          <p:cNvPr id="13" name="图片 12"/>
          <p:cNvPicPr>
            <a:picLocks noChangeAspect="1"/>
          </p:cNvPicPr>
          <p:nvPr/>
        </p:nvPicPr>
        <p:blipFill>
          <a:blip r:embed="rId4"/>
          <a:stretch>
            <a:fillRect/>
          </a:stretch>
        </p:blipFill>
        <p:spPr>
          <a:xfrm>
            <a:off x="2731135" y="4099560"/>
            <a:ext cx="3080385" cy="740410"/>
          </a:xfrm>
          <a:prstGeom prst="rect">
            <a:avLst/>
          </a:prstGeom>
        </p:spPr>
      </p:pic>
      <p:sp>
        <p:nvSpPr>
          <p:cNvPr id="14" name="文本框 13"/>
          <p:cNvSpPr txBox="1"/>
          <p:nvPr/>
        </p:nvSpPr>
        <p:spPr>
          <a:xfrm>
            <a:off x="1490980" y="3276600"/>
            <a:ext cx="1172845" cy="368300"/>
          </a:xfrm>
          <a:prstGeom prst="rect">
            <a:avLst/>
          </a:prstGeom>
          <a:noFill/>
        </p:spPr>
        <p:txBody>
          <a:bodyPr wrap="square" rtlCol="0">
            <a:spAutoFit/>
          </a:bodyPr>
          <a:lstStyle/>
          <a:p>
            <a:r>
              <a:rPr lang="zh-CN" altLang="en-US"/>
              <a:t>频谱函数：</a:t>
            </a:r>
          </a:p>
        </p:txBody>
      </p:sp>
      <p:sp>
        <p:nvSpPr>
          <p:cNvPr id="15" name="文本框 14"/>
          <p:cNvSpPr txBox="1"/>
          <p:nvPr/>
        </p:nvSpPr>
        <p:spPr>
          <a:xfrm>
            <a:off x="1475740" y="4285615"/>
            <a:ext cx="1591310" cy="368300"/>
          </a:xfrm>
          <a:prstGeom prst="rect">
            <a:avLst/>
          </a:prstGeom>
          <a:noFill/>
        </p:spPr>
        <p:txBody>
          <a:bodyPr wrap="square" rtlCol="0">
            <a:spAutoFit/>
          </a:bodyPr>
          <a:lstStyle/>
          <a:p>
            <a:r>
              <a:rPr lang="zh-CN" altLang="en-US"/>
              <a:t>幅度函数：</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三角窗</a:t>
            </a:r>
          </a:p>
        </p:txBody>
      </p:sp>
      <p:pic>
        <p:nvPicPr>
          <p:cNvPr id="2" name="图片 1"/>
          <p:cNvPicPr>
            <a:picLocks noChangeAspect="1"/>
          </p:cNvPicPr>
          <p:nvPr/>
        </p:nvPicPr>
        <p:blipFill>
          <a:blip r:embed="rId2"/>
          <a:stretch>
            <a:fillRect/>
          </a:stretch>
        </p:blipFill>
        <p:spPr>
          <a:xfrm>
            <a:off x="2087245" y="1666240"/>
            <a:ext cx="8017510" cy="4855210"/>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汉宁窗</a:t>
            </a:r>
          </a:p>
        </p:txBody>
      </p:sp>
      <p:sp>
        <p:nvSpPr>
          <p:cNvPr id="6" name="文本框 5"/>
          <p:cNvSpPr txBox="1"/>
          <p:nvPr/>
        </p:nvSpPr>
        <p:spPr>
          <a:xfrm>
            <a:off x="1489710" y="1644015"/>
            <a:ext cx="3100705" cy="368300"/>
          </a:xfrm>
          <a:prstGeom prst="rect">
            <a:avLst/>
          </a:prstGeom>
          <a:noFill/>
        </p:spPr>
        <p:txBody>
          <a:bodyPr wrap="square" rtlCol="0">
            <a:spAutoFit/>
          </a:bodyPr>
          <a:lstStyle/>
          <a:p>
            <a:r>
              <a:rPr lang="zh-CN" altLang="en-US"/>
              <a:t>时域形式：</a:t>
            </a:r>
          </a:p>
        </p:txBody>
      </p:sp>
      <p:sp>
        <p:nvSpPr>
          <p:cNvPr id="7" name="文本框 6"/>
          <p:cNvSpPr txBox="1"/>
          <p:nvPr/>
        </p:nvSpPr>
        <p:spPr>
          <a:xfrm>
            <a:off x="1491615" y="3205480"/>
            <a:ext cx="1561465" cy="368300"/>
          </a:xfrm>
          <a:prstGeom prst="rect">
            <a:avLst/>
          </a:prstGeom>
          <a:noFill/>
        </p:spPr>
        <p:txBody>
          <a:bodyPr wrap="square" rtlCol="0">
            <a:spAutoFit/>
          </a:bodyPr>
          <a:lstStyle/>
          <a:p>
            <a:r>
              <a:rPr lang="zh-CN" altLang="en-US"/>
              <a:t>频域形式：</a:t>
            </a:r>
          </a:p>
        </p:txBody>
      </p:sp>
      <p:pic>
        <p:nvPicPr>
          <p:cNvPr id="3" name="图片 2"/>
          <p:cNvPicPr>
            <a:picLocks noChangeAspect="1"/>
          </p:cNvPicPr>
          <p:nvPr/>
        </p:nvPicPr>
        <p:blipFill>
          <a:blip r:embed="rId2"/>
          <a:stretch>
            <a:fillRect/>
          </a:stretch>
        </p:blipFill>
        <p:spPr>
          <a:xfrm>
            <a:off x="1403350" y="2107565"/>
            <a:ext cx="4892040" cy="706120"/>
          </a:xfrm>
          <a:prstGeom prst="rect">
            <a:avLst/>
          </a:prstGeom>
        </p:spPr>
      </p:pic>
      <p:pic>
        <p:nvPicPr>
          <p:cNvPr id="5" name="图片 4"/>
          <p:cNvPicPr>
            <a:picLocks noChangeAspect="1"/>
          </p:cNvPicPr>
          <p:nvPr/>
        </p:nvPicPr>
        <p:blipFill>
          <a:blip r:embed="rId3"/>
          <a:stretch>
            <a:fillRect/>
          </a:stretch>
        </p:blipFill>
        <p:spPr>
          <a:xfrm>
            <a:off x="1403350" y="3573780"/>
            <a:ext cx="5464810" cy="908685"/>
          </a:xfrm>
          <a:prstGeom prst="rect">
            <a:avLst/>
          </a:prstGeom>
        </p:spPr>
      </p:pic>
      <p:sp>
        <p:nvSpPr>
          <p:cNvPr id="9" name="文本框 8"/>
          <p:cNvSpPr txBox="1"/>
          <p:nvPr/>
        </p:nvSpPr>
        <p:spPr>
          <a:xfrm>
            <a:off x="1557020" y="5012690"/>
            <a:ext cx="9077960" cy="922020"/>
          </a:xfrm>
          <a:prstGeom prst="rect">
            <a:avLst/>
          </a:prstGeom>
          <a:noFill/>
        </p:spPr>
        <p:txBody>
          <a:bodyPr wrap="square" rtlCol="0">
            <a:spAutoFit/>
          </a:bodyPr>
          <a:lstStyle/>
          <a:p>
            <a:r>
              <a:rPr lang="en-US" altLang="zh-CN"/>
              <a:t>       汉宁窗</a:t>
            </a:r>
            <a:r>
              <a:rPr lang="zh-CN" altLang="en-US"/>
              <a:t>的幅度函数由三部分相加，旁瓣互相对消，使得能量更集中在主瓣中。其</a:t>
            </a:r>
            <a:r>
              <a:rPr lang="en-US" altLang="zh-CN"/>
              <a:t>最大旁瓣值比主瓣值低31dB，但是主瓣宽度比矩形窗函数的主瓣宽度增加了1倍，为8π／N。</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汉宁窗</a:t>
            </a:r>
          </a:p>
        </p:txBody>
      </p:sp>
      <p:pic>
        <p:nvPicPr>
          <p:cNvPr id="2" name="图片 1"/>
          <p:cNvPicPr>
            <a:picLocks noChangeAspect="1"/>
          </p:cNvPicPr>
          <p:nvPr/>
        </p:nvPicPr>
        <p:blipFill>
          <a:blip r:embed="rId2"/>
          <a:stretch>
            <a:fillRect/>
          </a:stretch>
        </p:blipFill>
        <p:spPr>
          <a:xfrm>
            <a:off x="2356485" y="1611630"/>
            <a:ext cx="7478395" cy="490410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哈明窗</a:t>
            </a:r>
          </a:p>
        </p:txBody>
      </p:sp>
      <p:sp>
        <p:nvSpPr>
          <p:cNvPr id="8" name="文本框 7"/>
          <p:cNvSpPr txBox="1"/>
          <p:nvPr/>
        </p:nvSpPr>
        <p:spPr>
          <a:xfrm>
            <a:off x="1567180" y="2326640"/>
            <a:ext cx="3100705" cy="368300"/>
          </a:xfrm>
          <a:prstGeom prst="rect">
            <a:avLst/>
          </a:prstGeom>
          <a:noFill/>
        </p:spPr>
        <p:txBody>
          <a:bodyPr wrap="square" rtlCol="0">
            <a:spAutoFit/>
          </a:bodyPr>
          <a:lstStyle/>
          <a:p>
            <a:r>
              <a:rPr lang="zh-CN" altLang="en-US"/>
              <a:t>时域形式：</a:t>
            </a:r>
          </a:p>
        </p:txBody>
      </p:sp>
      <p:sp>
        <p:nvSpPr>
          <p:cNvPr id="10" name="文本框 9"/>
          <p:cNvSpPr txBox="1"/>
          <p:nvPr/>
        </p:nvSpPr>
        <p:spPr>
          <a:xfrm>
            <a:off x="1574165" y="3050540"/>
            <a:ext cx="1561465" cy="368300"/>
          </a:xfrm>
          <a:prstGeom prst="rect">
            <a:avLst/>
          </a:prstGeom>
          <a:noFill/>
        </p:spPr>
        <p:txBody>
          <a:bodyPr wrap="square" rtlCol="0">
            <a:spAutoFit/>
          </a:bodyPr>
          <a:lstStyle/>
          <a:p>
            <a:r>
              <a:rPr lang="zh-CN" altLang="en-US"/>
              <a:t>频谱函数：</a:t>
            </a:r>
          </a:p>
        </p:txBody>
      </p:sp>
      <p:pic>
        <p:nvPicPr>
          <p:cNvPr id="13" name="图片 12"/>
          <p:cNvPicPr>
            <a:picLocks noChangeAspect="1"/>
          </p:cNvPicPr>
          <p:nvPr/>
        </p:nvPicPr>
        <p:blipFill>
          <a:blip r:embed="rId2"/>
          <a:stretch>
            <a:fillRect/>
          </a:stretch>
        </p:blipFill>
        <p:spPr>
          <a:xfrm>
            <a:off x="3003550" y="2239010"/>
            <a:ext cx="5379720" cy="593090"/>
          </a:xfrm>
          <a:prstGeom prst="rect">
            <a:avLst/>
          </a:prstGeom>
        </p:spPr>
      </p:pic>
      <p:pic>
        <p:nvPicPr>
          <p:cNvPr id="14" name="图片 13"/>
          <p:cNvPicPr>
            <a:picLocks noChangeAspect="1"/>
          </p:cNvPicPr>
          <p:nvPr/>
        </p:nvPicPr>
        <p:blipFill>
          <a:blip r:embed="rId3"/>
          <a:stretch>
            <a:fillRect/>
          </a:stretch>
        </p:blipFill>
        <p:spPr>
          <a:xfrm>
            <a:off x="2920365" y="3009900"/>
            <a:ext cx="7397115" cy="419100"/>
          </a:xfrm>
          <a:prstGeom prst="rect">
            <a:avLst/>
          </a:prstGeom>
        </p:spPr>
      </p:pic>
      <p:sp>
        <p:nvSpPr>
          <p:cNvPr id="15" name="文本框 14"/>
          <p:cNvSpPr txBox="1"/>
          <p:nvPr/>
        </p:nvSpPr>
        <p:spPr>
          <a:xfrm>
            <a:off x="1599565" y="3881755"/>
            <a:ext cx="1320165" cy="368300"/>
          </a:xfrm>
          <a:prstGeom prst="rect">
            <a:avLst/>
          </a:prstGeom>
          <a:noFill/>
        </p:spPr>
        <p:txBody>
          <a:bodyPr wrap="square" rtlCol="0">
            <a:spAutoFit/>
          </a:bodyPr>
          <a:lstStyle/>
          <a:p>
            <a:r>
              <a:rPr lang="zh-CN" altLang="en-US"/>
              <a:t>幅度函数：</a:t>
            </a:r>
          </a:p>
        </p:txBody>
      </p:sp>
      <p:pic>
        <p:nvPicPr>
          <p:cNvPr id="16" name="图片 15"/>
          <p:cNvPicPr>
            <a:picLocks noChangeAspect="1"/>
          </p:cNvPicPr>
          <p:nvPr/>
        </p:nvPicPr>
        <p:blipFill>
          <a:blip r:embed="rId4"/>
          <a:stretch>
            <a:fillRect/>
          </a:stretch>
        </p:blipFill>
        <p:spPr>
          <a:xfrm>
            <a:off x="2920365" y="3785235"/>
            <a:ext cx="7804785" cy="560705"/>
          </a:xfrm>
          <a:prstGeom prst="rect">
            <a:avLst/>
          </a:prstGeom>
        </p:spPr>
      </p:pic>
      <p:sp>
        <p:nvSpPr>
          <p:cNvPr id="17" name="文本框 16"/>
          <p:cNvSpPr txBox="1"/>
          <p:nvPr/>
        </p:nvSpPr>
        <p:spPr>
          <a:xfrm>
            <a:off x="1567180" y="4939030"/>
            <a:ext cx="8843645" cy="922020"/>
          </a:xfrm>
          <a:prstGeom prst="rect">
            <a:avLst/>
          </a:prstGeom>
          <a:noFill/>
        </p:spPr>
        <p:txBody>
          <a:bodyPr wrap="square" rtlCol="0">
            <a:spAutoFit/>
          </a:bodyPr>
          <a:lstStyle/>
          <a:p>
            <a:r>
              <a:rPr lang="en-US" altLang="zh-CN"/>
              <a:t>       </a:t>
            </a:r>
            <a:r>
              <a:rPr lang="zh-CN" altLang="en-US"/>
              <a:t>哈明窗是改进的升余弦窗，能量更加集中在主瓣中，主瓣的能量约占99.96％，旁瓣峰值幅度为40dB，但其主瓣宽度和汉宁窗的相同，仍为8π</a:t>
            </a:r>
            <a:r>
              <a:rPr lang="en-US" altLang="zh-CN"/>
              <a:t>/</a:t>
            </a:r>
            <a:r>
              <a:rPr lang="zh-CN" altLang="en-US"/>
              <a:t>N。可见哈明窗是一种高效窗函数。MATLAB窗函数设计函数的默认窗函数就是哈明窗。</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54234" y="520065"/>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哈明窗</a:t>
            </a:r>
          </a:p>
        </p:txBody>
      </p:sp>
      <p:pic>
        <p:nvPicPr>
          <p:cNvPr id="4" name="图片 3"/>
          <p:cNvPicPr>
            <a:picLocks noChangeAspect="1"/>
          </p:cNvPicPr>
          <p:nvPr/>
        </p:nvPicPr>
        <p:blipFill>
          <a:blip r:embed="rId2"/>
          <a:stretch>
            <a:fillRect/>
          </a:stretch>
        </p:blipFill>
        <p:spPr>
          <a:xfrm>
            <a:off x="2133600" y="1540510"/>
            <a:ext cx="7924800" cy="531749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247834" y="520065"/>
            <a:ext cx="36112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布莱克曼窗</a:t>
            </a:r>
          </a:p>
        </p:txBody>
      </p:sp>
      <p:sp>
        <p:nvSpPr>
          <p:cNvPr id="8" name="文本框 7"/>
          <p:cNvSpPr txBox="1"/>
          <p:nvPr/>
        </p:nvSpPr>
        <p:spPr>
          <a:xfrm>
            <a:off x="1567180" y="1930400"/>
            <a:ext cx="3100705" cy="368300"/>
          </a:xfrm>
          <a:prstGeom prst="rect">
            <a:avLst/>
          </a:prstGeom>
          <a:noFill/>
        </p:spPr>
        <p:txBody>
          <a:bodyPr wrap="square" rtlCol="0">
            <a:spAutoFit/>
          </a:bodyPr>
          <a:lstStyle/>
          <a:p>
            <a:r>
              <a:rPr lang="zh-CN" altLang="en-US"/>
              <a:t>时域形式：</a:t>
            </a:r>
          </a:p>
        </p:txBody>
      </p:sp>
      <p:sp>
        <p:nvSpPr>
          <p:cNvPr id="10" name="文本框 9"/>
          <p:cNvSpPr txBox="1"/>
          <p:nvPr/>
        </p:nvSpPr>
        <p:spPr>
          <a:xfrm>
            <a:off x="1574165" y="2654300"/>
            <a:ext cx="1561465" cy="368300"/>
          </a:xfrm>
          <a:prstGeom prst="rect">
            <a:avLst/>
          </a:prstGeom>
          <a:noFill/>
        </p:spPr>
        <p:txBody>
          <a:bodyPr wrap="square" rtlCol="0">
            <a:spAutoFit/>
          </a:bodyPr>
          <a:lstStyle/>
          <a:p>
            <a:r>
              <a:rPr lang="zh-CN" altLang="en-US"/>
              <a:t>频谱函数：</a:t>
            </a:r>
          </a:p>
        </p:txBody>
      </p:sp>
      <p:sp>
        <p:nvSpPr>
          <p:cNvPr id="15" name="文本框 14"/>
          <p:cNvSpPr txBox="1"/>
          <p:nvPr/>
        </p:nvSpPr>
        <p:spPr>
          <a:xfrm>
            <a:off x="1574165" y="3947160"/>
            <a:ext cx="1320165" cy="368300"/>
          </a:xfrm>
          <a:prstGeom prst="rect">
            <a:avLst/>
          </a:prstGeom>
          <a:noFill/>
        </p:spPr>
        <p:txBody>
          <a:bodyPr wrap="square" rtlCol="0">
            <a:spAutoFit/>
          </a:bodyPr>
          <a:lstStyle/>
          <a:p>
            <a:r>
              <a:rPr lang="zh-CN" altLang="en-US"/>
              <a:t>幅度函数：</a:t>
            </a:r>
          </a:p>
        </p:txBody>
      </p:sp>
      <p:sp>
        <p:nvSpPr>
          <p:cNvPr id="17" name="文本框 16"/>
          <p:cNvSpPr txBox="1"/>
          <p:nvPr/>
        </p:nvSpPr>
        <p:spPr>
          <a:xfrm>
            <a:off x="1574165" y="5157470"/>
            <a:ext cx="8843645" cy="922020"/>
          </a:xfrm>
          <a:prstGeom prst="rect">
            <a:avLst/>
          </a:prstGeom>
          <a:noFill/>
        </p:spPr>
        <p:txBody>
          <a:bodyPr wrap="square" rtlCol="0">
            <a:spAutoFit/>
          </a:bodyPr>
          <a:lstStyle/>
          <a:p>
            <a:r>
              <a:rPr lang="en-US" altLang="zh-CN"/>
              <a:t>       </a:t>
            </a:r>
            <a:r>
              <a:rPr lang="zh-CN" altLang="en-US"/>
              <a:t>布莱克曼幅度函数由五部分组成，它们都是移位不同，且幅度也不同的</a:t>
            </a:r>
            <a:r>
              <a:rPr lang="en-US" altLang="zh-CN"/>
              <a:t>W</a:t>
            </a:r>
            <a:r>
              <a:rPr lang="en-US" altLang="zh-CN" baseline="-25000">
                <a:solidFill>
                  <a:schemeClr val="tx1"/>
                </a:solidFill>
                <a:uFillTx/>
              </a:rPr>
              <a:t>Rg</a:t>
            </a:r>
            <a:r>
              <a:rPr lang="zh-CN" altLang="en-US"/>
              <a:t>（</a:t>
            </a:r>
            <a:r>
              <a:rPr lang="en-US" altLang="zh-CN"/>
              <a:t>w)</a:t>
            </a:r>
            <a:r>
              <a:rPr lang="zh-CN" altLang="en-US"/>
              <a:t>函数，使旁瓣再进一步抵消。旁瓣峰值幅度进一步增加，其幅度谱主瓣宽度是矩形窗的三倍。</a:t>
            </a:r>
          </a:p>
        </p:txBody>
      </p:sp>
      <p:pic>
        <p:nvPicPr>
          <p:cNvPr id="2" name="图片 1"/>
          <p:cNvPicPr>
            <a:picLocks noChangeAspect="1"/>
          </p:cNvPicPr>
          <p:nvPr/>
        </p:nvPicPr>
        <p:blipFill>
          <a:blip r:embed="rId2"/>
          <a:stretch>
            <a:fillRect/>
          </a:stretch>
        </p:blipFill>
        <p:spPr>
          <a:xfrm>
            <a:off x="3048000" y="1790700"/>
            <a:ext cx="6096000" cy="647700"/>
          </a:xfrm>
          <a:prstGeom prst="rect">
            <a:avLst/>
          </a:prstGeom>
        </p:spPr>
      </p:pic>
      <p:pic>
        <p:nvPicPr>
          <p:cNvPr id="3" name="图片 2"/>
          <p:cNvPicPr>
            <a:picLocks noChangeAspect="1"/>
          </p:cNvPicPr>
          <p:nvPr/>
        </p:nvPicPr>
        <p:blipFill>
          <a:blip r:embed="rId3"/>
          <a:stretch>
            <a:fillRect/>
          </a:stretch>
        </p:blipFill>
        <p:spPr>
          <a:xfrm>
            <a:off x="2920365" y="2654300"/>
            <a:ext cx="6944995" cy="952500"/>
          </a:xfrm>
          <a:prstGeom prst="rect">
            <a:avLst/>
          </a:prstGeom>
        </p:spPr>
      </p:pic>
      <p:pic>
        <p:nvPicPr>
          <p:cNvPr id="4" name="图片 3"/>
          <p:cNvPicPr>
            <a:picLocks noChangeAspect="1"/>
          </p:cNvPicPr>
          <p:nvPr/>
        </p:nvPicPr>
        <p:blipFill>
          <a:blip r:embed="rId4"/>
          <a:stretch>
            <a:fillRect/>
          </a:stretch>
        </p:blipFill>
        <p:spPr>
          <a:xfrm>
            <a:off x="2962910" y="3902710"/>
            <a:ext cx="7173595" cy="12192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247834" y="520065"/>
            <a:ext cx="36112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布莱克曼窗</a:t>
            </a:r>
          </a:p>
        </p:txBody>
      </p:sp>
      <p:pic>
        <p:nvPicPr>
          <p:cNvPr id="5" name="图片 4"/>
          <p:cNvPicPr>
            <a:picLocks noChangeAspect="1"/>
          </p:cNvPicPr>
          <p:nvPr/>
        </p:nvPicPr>
        <p:blipFill>
          <a:blip r:embed="rId2"/>
          <a:stretch>
            <a:fillRect/>
          </a:stretch>
        </p:blipFill>
        <p:spPr>
          <a:xfrm>
            <a:off x="2190750" y="1626870"/>
            <a:ext cx="7810500" cy="448500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825242" y="520065"/>
            <a:ext cx="445643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凯塞</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贝塞尔窗</a:t>
            </a:r>
          </a:p>
        </p:txBody>
      </p:sp>
      <p:sp>
        <p:nvSpPr>
          <p:cNvPr id="8" name="文本框 7"/>
          <p:cNvSpPr txBox="1"/>
          <p:nvPr/>
        </p:nvSpPr>
        <p:spPr>
          <a:xfrm>
            <a:off x="1567180" y="1930400"/>
            <a:ext cx="3100705" cy="368300"/>
          </a:xfrm>
          <a:prstGeom prst="rect">
            <a:avLst/>
          </a:prstGeom>
          <a:noFill/>
        </p:spPr>
        <p:txBody>
          <a:bodyPr wrap="square" rtlCol="0">
            <a:spAutoFit/>
          </a:bodyPr>
          <a:lstStyle/>
          <a:p>
            <a:r>
              <a:rPr lang="zh-CN" altLang="en-US"/>
              <a:t>时域形式：</a:t>
            </a:r>
          </a:p>
        </p:txBody>
      </p:sp>
      <p:sp>
        <p:nvSpPr>
          <p:cNvPr id="15" name="文本框 14"/>
          <p:cNvSpPr txBox="1"/>
          <p:nvPr/>
        </p:nvSpPr>
        <p:spPr>
          <a:xfrm>
            <a:off x="1574165" y="4414520"/>
            <a:ext cx="1320165" cy="368300"/>
          </a:xfrm>
          <a:prstGeom prst="rect">
            <a:avLst/>
          </a:prstGeom>
          <a:noFill/>
        </p:spPr>
        <p:txBody>
          <a:bodyPr wrap="square" rtlCol="0">
            <a:spAutoFit/>
          </a:bodyPr>
          <a:lstStyle/>
          <a:p>
            <a:r>
              <a:rPr lang="zh-CN" altLang="en-US"/>
              <a:t>幅度函数：</a:t>
            </a:r>
          </a:p>
        </p:txBody>
      </p:sp>
      <p:pic>
        <p:nvPicPr>
          <p:cNvPr id="5" name="图片 4"/>
          <p:cNvPicPr>
            <a:picLocks noChangeAspect="1"/>
          </p:cNvPicPr>
          <p:nvPr/>
        </p:nvPicPr>
        <p:blipFill>
          <a:blip r:embed="rId2"/>
          <a:stretch>
            <a:fillRect/>
          </a:stretch>
        </p:blipFill>
        <p:spPr>
          <a:xfrm>
            <a:off x="3046730" y="1877695"/>
            <a:ext cx="3363595" cy="577215"/>
          </a:xfrm>
          <a:prstGeom prst="rect">
            <a:avLst/>
          </a:prstGeom>
        </p:spPr>
      </p:pic>
      <p:pic>
        <p:nvPicPr>
          <p:cNvPr id="6" name="图片 5"/>
          <p:cNvPicPr>
            <a:picLocks noChangeAspect="1"/>
          </p:cNvPicPr>
          <p:nvPr/>
        </p:nvPicPr>
        <p:blipFill>
          <a:blip r:embed="rId3"/>
          <a:stretch>
            <a:fillRect/>
          </a:stretch>
        </p:blipFill>
        <p:spPr>
          <a:xfrm>
            <a:off x="2894330" y="2391410"/>
            <a:ext cx="3048000" cy="734695"/>
          </a:xfrm>
          <a:prstGeom prst="rect">
            <a:avLst/>
          </a:prstGeom>
        </p:spPr>
      </p:pic>
      <p:pic>
        <p:nvPicPr>
          <p:cNvPr id="7" name="图片 6"/>
          <p:cNvPicPr>
            <a:picLocks noChangeAspect="1"/>
          </p:cNvPicPr>
          <p:nvPr/>
        </p:nvPicPr>
        <p:blipFill>
          <a:blip r:embed="rId4"/>
          <a:stretch>
            <a:fillRect/>
          </a:stretch>
        </p:blipFill>
        <p:spPr>
          <a:xfrm>
            <a:off x="6216650" y="2454910"/>
            <a:ext cx="2753995" cy="626110"/>
          </a:xfrm>
          <a:prstGeom prst="rect">
            <a:avLst/>
          </a:prstGeom>
        </p:spPr>
      </p:pic>
      <p:pic>
        <p:nvPicPr>
          <p:cNvPr id="9" name="图片 8"/>
          <p:cNvPicPr>
            <a:picLocks noChangeAspect="1"/>
          </p:cNvPicPr>
          <p:nvPr/>
        </p:nvPicPr>
        <p:blipFill>
          <a:blip r:embed="rId5"/>
          <a:stretch>
            <a:fillRect/>
          </a:stretch>
        </p:blipFill>
        <p:spPr>
          <a:xfrm>
            <a:off x="3046730" y="4315460"/>
            <a:ext cx="3848100" cy="565785"/>
          </a:xfrm>
          <a:prstGeom prst="rect">
            <a:avLst/>
          </a:prstGeom>
        </p:spPr>
      </p:pic>
      <p:pic>
        <p:nvPicPr>
          <p:cNvPr id="11" name="图片 10"/>
          <p:cNvPicPr>
            <a:picLocks noChangeAspect="1"/>
          </p:cNvPicPr>
          <p:nvPr/>
        </p:nvPicPr>
        <p:blipFill>
          <a:blip r:embed="rId6"/>
          <a:stretch>
            <a:fillRect/>
          </a:stretch>
        </p:blipFill>
        <p:spPr>
          <a:xfrm>
            <a:off x="3046730" y="3125470"/>
            <a:ext cx="6014085" cy="958215"/>
          </a:xfrm>
          <a:prstGeom prst="rect">
            <a:avLst/>
          </a:prstGeom>
        </p:spPr>
      </p:pic>
      <p:pic>
        <p:nvPicPr>
          <p:cNvPr id="13" name="图片 12"/>
          <p:cNvPicPr>
            <a:picLocks noChangeAspect="1"/>
          </p:cNvPicPr>
          <p:nvPr/>
        </p:nvPicPr>
        <p:blipFill>
          <a:blip r:embed="rId7"/>
          <a:stretch>
            <a:fillRect/>
          </a:stretch>
        </p:blipFill>
        <p:spPr>
          <a:xfrm>
            <a:off x="2997200" y="4782820"/>
            <a:ext cx="1670685" cy="647700"/>
          </a:xfrm>
          <a:prstGeom prst="rect">
            <a:avLst/>
          </a:prstGeom>
        </p:spPr>
      </p:pic>
      <p:pic>
        <p:nvPicPr>
          <p:cNvPr id="14" name="图片 13"/>
          <p:cNvPicPr>
            <a:picLocks noChangeAspect="1"/>
          </p:cNvPicPr>
          <p:nvPr/>
        </p:nvPicPr>
        <p:blipFill>
          <a:blip r:embed="rId8"/>
          <a:stretch>
            <a:fillRect/>
          </a:stretch>
        </p:blipFill>
        <p:spPr>
          <a:xfrm>
            <a:off x="4812665" y="4963160"/>
            <a:ext cx="1219200" cy="391795"/>
          </a:xfrm>
          <a:prstGeom prst="rect">
            <a:avLst/>
          </a:prstGeom>
        </p:spPr>
      </p:pic>
      <p:sp>
        <p:nvSpPr>
          <p:cNvPr id="16" name="文本框 15"/>
          <p:cNvSpPr txBox="1"/>
          <p:nvPr/>
        </p:nvSpPr>
        <p:spPr>
          <a:xfrm>
            <a:off x="1592580" y="4963160"/>
            <a:ext cx="1464310" cy="368300"/>
          </a:xfrm>
          <a:prstGeom prst="rect">
            <a:avLst/>
          </a:prstGeom>
          <a:noFill/>
        </p:spPr>
        <p:txBody>
          <a:bodyPr wrap="square" rtlCol="0">
            <a:spAutoFit/>
          </a:bodyPr>
          <a:lstStyle/>
          <a:p>
            <a:r>
              <a:rPr lang="zh-CN" altLang="en-US"/>
              <a:t>滤波器阶数：</a:t>
            </a:r>
          </a:p>
        </p:txBody>
      </p:sp>
      <p:sp>
        <p:nvSpPr>
          <p:cNvPr id="18" name="文本框 17"/>
          <p:cNvSpPr txBox="1"/>
          <p:nvPr/>
        </p:nvSpPr>
        <p:spPr>
          <a:xfrm>
            <a:off x="1560195" y="5722620"/>
            <a:ext cx="9756140" cy="368300"/>
          </a:xfrm>
          <a:prstGeom prst="rect">
            <a:avLst/>
          </a:prstGeom>
          <a:noFill/>
        </p:spPr>
        <p:txBody>
          <a:bodyPr wrap="square" rtlCol="0">
            <a:spAutoFit/>
          </a:bodyPr>
          <a:lstStyle/>
          <a:p>
            <a:r>
              <a:rPr lang="zh-CN" altLang="en-US"/>
              <a:t>凯塞窗函数是一种参数可调的窗函数，是一种最优窗函数。</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nvSpPr>
        <p:spPr>
          <a:xfrm>
            <a:off x="2185437" y="8368"/>
            <a:ext cx="7810882" cy="2490039"/>
          </a:xfrm>
          <a:custGeom>
            <a:avLst/>
            <a:gdLst>
              <a:gd name="connsiteX0" fmla="*/ 0 w 7810882"/>
              <a:gd name="connsiteY0" fmla="*/ 0 h 2490039"/>
              <a:gd name="connsiteX1" fmla="*/ 7810882 w 7810882"/>
              <a:gd name="connsiteY1" fmla="*/ 0 h 2490039"/>
              <a:gd name="connsiteX2" fmla="*/ 7788307 w 7810882"/>
              <a:gd name="connsiteY2" fmla="*/ 49935 h 2490039"/>
              <a:gd name="connsiteX3" fmla="*/ 3905441 w 7810882"/>
              <a:gd name="connsiteY3" fmla="*/ 2490039 h 2490039"/>
              <a:gd name="connsiteX4" fmla="*/ 22575 w 7810882"/>
              <a:gd name="connsiteY4" fmla="*/ 49935 h 24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882" h="2490039">
                <a:moveTo>
                  <a:pt x="0" y="0"/>
                </a:moveTo>
                <a:lnTo>
                  <a:pt x="7810882" y="0"/>
                </a:lnTo>
                <a:lnTo>
                  <a:pt x="7788307" y="49935"/>
                </a:lnTo>
                <a:cubicBezTo>
                  <a:pt x="7092620" y="1493722"/>
                  <a:pt x="5615382" y="2490039"/>
                  <a:pt x="3905441" y="2490039"/>
                </a:cubicBezTo>
                <a:cubicBezTo>
                  <a:pt x="2195501" y="2490039"/>
                  <a:pt x="718262" y="1493722"/>
                  <a:pt x="22575" y="49935"/>
                </a:cubicBezTo>
                <a:close/>
              </a:path>
            </a:pathLst>
          </a:custGeom>
          <a:gradFill>
            <a:gsLst>
              <a:gs pos="0">
                <a:srgbClr val="B6D3B7">
                  <a:alpha val="0"/>
                </a:srgbClr>
              </a:gs>
              <a:gs pos="100000">
                <a:srgbClr val="77B6BF">
                  <a:alpha val="5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290218" y="459223"/>
            <a:ext cx="1968458" cy="1015663"/>
          </a:xfrm>
          <a:prstGeom prst="rect">
            <a:avLst/>
          </a:prstGeom>
          <a:noFill/>
        </p:spPr>
        <p:txBody>
          <a:bodyPr vert="horz" wrap="square" rtlCol="0">
            <a:spAutoFit/>
          </a:bodyPr>
          <a:lstStyle/>
          <a:p>
            <a:pPr algn="ctr"/>
            <a:r>
              <a:rPr lang="zh-CN" altLang="en-US" sz="6000" dirty="0">
                <a:gradFill>
                  <a:gsLst>
                    <a:gs pos="0">
                      <a:srgbClr val="92BFB5"/>
                    </a:gs>
                    <a:gs pos="100000">
                      <a:srgbClr val="52A4AE"/>
                    </a:gs>
                  </a:gsLst>
                  <a:lin ang="2700000" scaled="0"/>
                </a:gradFill>
                <a:effectLst>
                  <a:outerShdw blurRad="25400" dist="25400" dir="2700000" algn="tl">
                    <a:srgbClr val="000000">
                      <a:alpha val="25000"/>
                    </a:srgbClr>
                  </a:outerShdw>
                </a:effectLst>
                <a:cs typeface="+mn-ea"/>
                <a:sym typeface="+mn-lt"/>
              </a:rPr>
              <a:t>目录</a:t>
            </a:r>
          </a:p>
        </p:txBody>
      </p:sp>
      <p:sp>
        <p:nvSpPr>
          <p:cNvPr id="41" name="文本框 40"/>
          <p:cNvSpPr txBox="1"/>
          <p:nvPr/>
        </p:nvSpPr>
        <p:spPr>
          <a:xfrm rot="16200000">
            <a:off x="6028228" y="457021"/>
            <a:ext cx="492443" cy="2358596"/>
          </a:xfrm>
          <a:prstGeom prst="rect">
            <a:avLst/>
          </a:prstGeom>
          <a:noFill/>
        </p:spPr>
        <p:txBody>
          <a:bodyPr vert="eaVert" wrap="square" rtlCol="0">
            <a:spAutoFit/>
          </a:bodyPr>
          <a:lstStyle/>
          <a:p>
            <a:pPr algn="dist"/>
            <a:r>
              <a:rPr lang="en-US" altLang="zh-CN" sz="2000" dirty="0">
                <a:solidFill>
                  <a:schemeClr val="tx1">
                    <a:lumMod val="85000"/>
                    <a:lumOff val="15000"/>
                  </a:schemeClr>
                </a:solidFill>
                <a:effectLst>
                  <a:outerShdw blurRad="25400" dist="25400" dir="2700000" algn="tl">
                    <a:srgbClr val="000000">
                      <a:alpha val="25000"/>
                    </a:srgbClr>
                  </a:outerShdw>
                </a:effectLst>
                <a:cs typeface="+mn-ea"/>
                <a:sym typeface="+mn-lt"/>
              </a:rPr>
              <a:t>CONTENTS</a:t>
            </a:r>
            <a:endParaRPr lang="zh-CN" altLang="en-US" sz="2000" dirty="0">
              <a:solidFill>
                <a:schemeClr val="tx1">
                  <a:lumMod val="85000"/>
                  <a:lumOff val="15000"/>
                </a:schemeClr>
              </a:solidFill>
              <a:effectLst>
                <a:outerShdw blurRad="25400" dist="25400" dir="2700000" algn="tl">
                  <a:srgbClr val="000000">
                    <a:alpha val="25000"/>
                  </a:srgbClr>
                </a:outerShdw>
              </a:effectLst>
              <a:cs typeface="+mn-ea"/>
              <a:sym typeface="+mn-lt"/>
            </a:endParaRPr>
          </a:p>
        </p:txBody>
      </p:sp>
      <p:sp>
        <p:nvSpPr>
          <p:cNvPr id="7" name="文本框 6"/>
          <p:cNvSpPr txBox="1"/>
          <p:nvPr/>
        </p:nvSpPr>
        <p:spPr>
          <a:xfrm>
            <a:off x="2865755" y="3522980"/>
            <a:ext cx="1402080" cy="460375"/>
          </a:xfrm>
          <a:prstGeom prst="rect">
            <a:avLst/>
          </a:prstGeom>
          <a:noFill/>
        </p:spPr>
        <p:txBody>
          <a:bodyPr wrap="non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原理概述</a:t>
            </a:r>
          </a:p>
        </p:txBody>
      </p:sp>
      <p:grpSp>
        <p:nvGrpSpPr>
          <p:cNvPr id="12" name="组合 11"/>
          <p:cNvGrpSpPr/>
          <p:nvPr/>
        </p:nvGrpSpPr>
        <p:grpSpPr>
          <a:xfrm>
            <a:off x="1569850" y="3434559"/>
            <a:ext cx="1008284" cy="700477"/>
            <a:chOff x="5871092" y="1184851"/>
            <a:chExt cx="1008284" cy="700477"/>
          </a:xfrm>
        </p:grpSpPr>
        <p:grpSp>
          <p:nvGrpSpPr>
            <p:cNvPr id="9" name="组合 8"/>
            <p:cNvGrpSpPr/>
            <p:nvPr/>
          </p:nvGrpSpPr>
          <p:grpSpPr>
            <a:xfrm>
              <a:off x="5871092" y="1184851"/>
              <a:ext cx="700479" cy="700477"/>
              <a:chOff x="5953785" y="1232361"/>
              <a:chExt cx="605464" cy="605462"/>
            </a:xfrm>
          </p:grpSpPr>
          <p:sp>
            <p:nvSpPr>
              <p:cNvPr id="38" name="椭圆 37"/>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39" name="TextBox 11"/>
              <p:cNvSpPr txBox="1"/>
              <p:nvPr/>
            </p:nvSpPr>
            <p:spPr>
              <a:xfrm>
                <a:off x="6019149" y="1313819"/>
                <a:ext cx="482731" cy="432297"/>
              </a:xfrm>
              <a:prstGeom prst="rect">
                <a:avLst/>
              </a:prstGeom>
              <a:noFill/>
              <a:effectLst/>
            </p:spPr>
            <p:txBody>
              <a:bodyPr wrap="non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01</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1" name="等腰三角形 10"/>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3" name="文本框 92"/>
          <p:cNvSpPr txBox="1"/>
          <p:nvPr/>
        </p:nvSpPr>
        <p:spPr>
          <a:xfrm>
            <a:off x="8158480" y="3522980"/>
            <a:ext cx="1706880" cy="460375"/>
          </a:xfrm>
          <a:prstGeom prst="rect">
            <a:avLst/>
          </a:prstGeom>
          <a:noFill/>
        </p:spPr>
        <p:txBody>
          <a:bodyPr wrap="non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窗函数对比</a:t>
            </a:r>
          </a:p>
        </p:txBody>
      </p:sp>
      <p:grpSp>
        <p:nvGrpSpPr>
          <p:cNvPr id="95" name="组合 94"/>
          <p:cNvGrpSpPr/>
          <p:nvPr/>
        </p:nvGrpSpPr>
        <p:grpSpPr>
          <a:xfrm>
            <a:off x="6831736" y="3434559"/>
            <a:ext cx="1008284" cy="700477"/>
            <a:chOff x="5871092" y="1184851"/>
            <a:chExt cx="1008284" cy="700477"/>
          </a:xfrm>
        </p:grpSpPr>
        <p:grpSp>
          <p:nvGrpSpPr>
            <p:cNvPr id="96" name="组合 95"/>
            <p:cNvGrpSpPr/>
            <p:nvPr/>
          </p:nvGrpSpPr>
          <p:grpSpPr>
            <a:xfrm>
              <a:off x="5871092" y="1184851"/>
              <a:ext cx="700479" cy="700477"/>
              <a:chOff x="5953785" y="1232361"/>
              <a:chExt cx="605464" cy="605462"/>
            </a:xfrm>
          </p:grpSpPr>
          <p:sp>
            <p:nvSpPr>
              <p:cNvPr id="98" name="椭圆 97"/>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99" name="TextBox 11"/>
              <p:cNvSpPr txBox="1"/>
              <p:nvPr/>
            </p:nvSpPr>
            <p:spPr>
              <a:xfrm>
                <a:off x="6019147" y="1313819"/>
                <a:ext cx="482731" cy="432297"/>
              </a:xfrm>
              <a:prstGeom prst="rect">
                <a:avLst/>
              </a:prstGeom>
              <a:noFill/>
              <a:effectLst/>
            </p:spPr>
            <p:txBody>
              <a:bodyPr wrap="non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02</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97" name="等腰三角形 96"/>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1" name="文本框 100"/>
          <p:cNvSpPr txBox="1"/>
          <p:nvPr/>
        </p:nvSpPr>
        <p:spPr>
          <a:xfrm>
            <a:off x="2772410" y="5220335"/>
            <a:ext cx="3106420" cy="460375"/>
          </a:xfrm>
          <a:prstGeom prst="rect">
            <a:avLst/>
          </a:prstGeom>
          <a:noFill/>
        </p:spPr>
        <p:txBody>
          <a:bodyPr wrap="none" rtlCol="0">
            <a:spAutoFit/>
          </a:bodyPr>
          <a:lstStyle/>
          <a:p>
            <a:r>
              <a:rPr lang="en-US" altLang="zh-CN" sz="2400" b="1" dirty="0">
                <a:solidFill>
                  <a:schemeClr val="tx1">
                    <a:lumMod val="85000"/>
                    <a:lumOff val="15000"/>
                  </a:schemeClr>
                </a:solidFill>
                <a:effectLst>
                  <a:outerShdw blurRad="25400" dist="25400" dir="2700000" algn="tl">
                    <a:srgbClr val="000000">
                      <a:alpha val="25000"/>
                    </a:srgbClr>
                  </a:outerShdw>
                </a:effectLst>
                <a:cs typeface="+mn-ea"/>
                <a:sym typeface="+mn-lt"/>
              </a:rPr>
              <a:t>FIR</a:t>
            </a:r>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滤波器阶数可视化</a:t>
            </a:r>
          </a:p>
        </p:txBody>
      </p:sp>
      <p:grpSp>
        <p:nvGrpSpPr>
          <p:cNvPr id="103" name="组合 102"/>
          <p:cNvGrpSpPr/>
          <p:nvPr/>
        </p:nvGrpSpPr>
        <p:grpSpPr>
          <a:xfrm>
            <a:off x="1614632" y="5042072"/>
            <a:ext cx="1008284" cy="700477"/>
            <a:chOff x="5871092" y="1184851"/>
            <a:chExt cx="1008284" cy="700477"/>
          </a:xfrm>
        </p:grpSpPr>
        <p:grpSp>
          <p:nvGrpSpPr>
            <p:cNvPr id="104" name="组合 103"/>
            <p:cNvGrpSpPr/>
            <p:nvPr/>
          </p:nvGrpSpPr>
          <p:grpSpPr>
            <a:xfrm>
              <a:off x="5871092" y="1184851"/>
              <a:ext cx="700479" cy="700477"/>
              <a:chOff x="5953785" y="1232361"/>
              <a:chExt cx="605464" cy="605462"/>
            </a:xfrm>
          </p:grpSpPr>
          <p:sp>
            <p:nvSpPr>
              <p:cNvPr id="106" name="椭圆 105"/>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7" name="TextBox 11"/>
              <p:cNvSpPr txBox="1"/>
              <p:nvPr/>
            </p:nvSpPr>
            <p:spPr>
              <a:xfrm>
                <a:off x="6019147" y="1313819"/>
                <a:ext cx="482731" cy="432297"/>
              </a:xfrm>
              <a:prstGeom prst="rect">
                <a:avLst/>
              </a:prstGeom>
              <a:noFill/>
              <a:effectLst/>
            </p:spPr>
            <p:txBody>
              <a:bodyPr wrap="non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03</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05" name="等腰三角形 104"/>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9" name="文本框 108"/>
          <p:cNvSpPr txBox="1"/>
          <p:nvPr/>
        </p:nvSpPr>
        <p:spPr>
          <a:xfrm>
            <a:off x="8158480" y="5174615"/>
            <a:ext cx="2880917" cy="461665"/>
          </a:xfrm>
          <a:prstGeom prst="rect">
            <a:avLst/>
          </a:prstGeom>
          <a:noFill/>
        </p:spPr>
        <p:txBody>
          <a:bodyPr wrap="none" rtlCol="0">
            <a:spAutoFit/>
          </a:bodyPr>
          <a:lstStyle/>
          <a:p>
            <a:r>
              <a:rPr lang="zh-CN" altLang="en-US" sz="2400" b="1">
                <a:solidFill>
                  <a:schemeClr val="tx1">
                    <a:lumMod val="85000"/>
                    <a:lumOff val="15000"/>
                  </a:schemeClr>
                </a:solidFill>
                <a:effectLst>
                  <a:outerShdw blurRad="25400" dist="25400" dir="2700000" algn="tl">
                    <a:srgbClr val="000000">
                      <a:alpha val="25000"/>
                    </a:srgbClr>
                  </a:outerShdw>
                </a:effectLst>
                <a:cs typeface="+mn-ea"/>
                <a:sym typeface="+mn-lt"/>
              </a:rPr>
              <a:t>语音信号</a:t>
            </a:r>
            <a:r>
              <a:rPr lang="en-US" altLang="zh-CN" sz="2400" b="1">
                <a:solidFill>
                  <a:schemeClr val="tx1">
                    <a:lumMod val="85000"/>
                    <a:lumOff val="15000"/>
                  </a:schemeClr>
                </a:solidFill>
                <a:effectLst>
                  <a:outerShdw blurRad="25400" dist="25400" dir="2700000" algn="tl">
                    <a:srgbClr val="000000">
                      <a:alpha val="25000"/>
                    </a:srgbClr>
                  </a:outerShdw>
                </a:effectLst>
                <a:cs typeface="+mn-ea"/>
                <a:sym typeface="+mn-lt"/>
              </a:rPr>
              <a:t>+</a:t>
            </a:r>
            <a:r>
              <a:rPr lang="zh-CN" altLang="en-US" sz="2400" b="1">
                <a:solidFill>
                  <a:schemeClr val="tx1">
                    <a:lumMod val="85000"/>
                    <a:lumOff val="15000"/>
                  </a:schemeClr>
                </a:solidFill>
                <a:effectLst>
                  <a:outerShdw blurRad="25400" dist="25400" dir="2700000" algn="tl">
                    <a:srgbClr val="000000">
                      <a:alpha val="25000"/>
                    </a:srgbClr>
                  </a:outerShdw>
                </a:effectLst>
                <a:cs typeface="+mn-ea"/>
                <a:sym typeface="+mn-lt"/>
              </a:rPr>
              <a:t>图像处理</a:t>
            </a:r>
            <a:endPar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endParaRPr>
          </a:p>
        </p:txBody>
      </p:sp>
      <p:grpSp>
        <p:nvGrpSpPr>
          <p:cNvPr id="111" name="组合 110"/>
          <p:cNvGrpSpPr/>
          <p:nvPr/>
        </p:nvGrpSpPr>
        <p:grpSpPr>
          <a:xfrm>
            <a:off x="6831737" y="5042072"/>
            <a:ext cx="1008284" cy="700477"/>
            <a:chOff x="5871092" y="1184851"/>
            <a:chExt cx="1008284" cy="700477"/>
          </a:xfrm>
        </p:grpSpPr>
        <p:grpSp>
          <p:nvGrpSpPr>
            <p:cNvPr id="112" name="组合 111"/>
            <p:cNvGrpSpPr/>
            <p:nvPr/>
          </p:nvGrpSpPr>
          <p:grpSpPr>
            <a:xfrm>
              <a:off x="5871092" y="1184851"/>
              <a:ext cx="700479" cy="700477"/>
              <a:chOff x="5953785" y="1232361"/>
              <a:chExt cx="605464" cy="605462"/>
            </a:xfrm>
          </p:grpSpPr>
          <p:sp>
            <p:nvSpPr>
              <p:cNvPr id="114" name="椭圆 113"/>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15" name="TextBox 11"/>
              <p:cNvSpPr txBox="1"/>
              <p:nvPr/>
            </p:nvSpPr>
            <p:spPr>
              <a:xfrm>
                <a:off x="6019148" y="1313819"/>
                <a:ext cx="482731" cy="432297"/>
              </a:xfrm>
              <a:prstGeom prst="rect">
                <a:avLst/>
              </a:prstGeom>
              <a:noFill/>
              <a:effectLst/>
            </p:spPr>
            <p:txBody>
              <a:bodyPr wrap="non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04</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13" name="等腰三角形 112"/>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等腰三角形 21"/>
          <p:cNvSpPr/>
          <p:nvPr/>
        </p:nvSpPr>
        <p:spPr>
          <a:xfrm rot="19016716">
            <a:off x="4406591" y="746458"/>
            <a:ext cx="305137" cy="22096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等腰三角形 21"/>
          <p:cNvSpPr/>
          <p:nvPr/>
        </p:nvSpPr>
        <p:spPr>
          <a:xfrm rot="4769635">
            <a:off x="7522232" y="360418"/>
            <a:ext cx="283544" cy="197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等腰三角形 21"/>
          <p:cNvSpPr/>
          <p:nvPr/>
        </p:nvSpPr>
        <p:spPr>
          <a:xfrm rot="17104780">
            <a:off x="11024259" y="6227990"/>
            <a:ext cx="241857" cy="22297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 calcmode="lin" valueType="num">
                                      <p:cBhvr>
                                        <p:cTn id="10" dur="500" fill="hold"/>
                                        <p:tgtEl>
                                          <p:spTgt spid="47"/>
                                        </p:tgtEl>
                                        <p:attrNameLst>
                                          <p:attrName>ppt_w</p:attrName>
                                        </p:attrNameLst>
                                      </p:cBhvr>
                                      <p:tavLst>
                                        <p:tav tm="0">
                                          <p:val>
                                            <p:fltVal val="0"/>
                                          </p:val>
                                        </p:tav>
                                        <p:tav tm="100000">
                                          <p:val>
                                            <p:strVal val="#ppt_w"/>
                                          </p:val>
                                        </p:tav>
                                      </p:tavLst>
                                    </p:anim>
                                    <p:anim calcmode="lin" valueType="num">
                                      <p:cBhvr>
                                        <p:cTn id="11" dur="500" fill="hold"/>
                                        <p:tgtEl>
                                          <p:spTgt spid="47"/>
                                        </p:tgtEl>
                                        <p:attrNameLst>
                                          <p:attrName>ppt_h</p:attrName>
                                        </p:attrNameLst>
                                      </p:cBhvr>
                                      <p:tavLst>
                                        <p:tav tm="0">
                                          <p:val>
                                            <p:fltVal val="0"/>
                                          </p:val>
                                        </p:tav>
                                        <p:tav tm="100000">
                                          <p:val>
                                            <p:strVal val="#ppt_h"/>
                                          </p:val>
                                        </p:tav>
                                      </p:tavLst>
                                    </p:anim>
                                    <p:animEffect transition="in" filter="fade">
                                      <p:cBhvr>
                                        <p:cTn id="12" dur="500"/>
                                        <p:tgtEl>
                                          <p:spTgt spid="4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750"/>
                                        <p:tgtEl>
                                          <p:spTgt spid="41"/>
                                        </p:tgtEl>
                                      </p:cBhvr>
                                    </p:animEffect>
                                  </p:childTnLst>
                                </p:cTn>
                              </p:par>
                              <p:par>
                                <p:cTn id="26" presetID="22" presetClass="entr" presetSubtype="1" fill="hold" grpId="0"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750"/>
                                        <p:tgtEl>
                                          <p:spTgt spid="40"/>
                                        </p:tgtEl>
                                      </p:cBhvr>
                                    </p:animEffect>
                                  </p:childTnLst>
                                </p:cTn>
                              </p:par>
                              <p:par>
                                <p:cTn id="29" presetID="2" presetClass="entr" presetSubtype="8"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125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0-#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50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0-#ppt_w/2"/>
                                          </p:val>
                                        </p:tav>
                                        <p:tav tm="100000">
                                          <p:val>
                                            <p:strVal val="#ppt_x"/>
                                          </p:val>
                                        </p:tav>
                                      </p:tavLst>
                                    </p:anim>
                                    <p:anim calcmode="lin" valueType="num">
                                      <p:cBhvr additive="base">
                                        <p:cTn id="40" dur="500" fill="hold"/>
                                        <p:tgtEl>
                                          <p:spTgt spid="103"/>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1750"/>
                                  </p:stCondLst>
                                  <p:childTnLst>
                                    <p:set>
                                      <p:cBhvr>
                                        <p:cTn id="42" dur="1" fill="hold">
                                          <p:stCondLst>
                                            <p:cond delay="0"/>
                                          </p:stCondLst>
                                        </p:cTn>
                                        <p:tgtEl>
                                          <p:spTgt spid="111"/>
                                        </p:tgtEl>
                                        <p:attrNameLst>
                                          <p:attrName>style.visibility</p:attrName>
                                        </p:attrNameLst>
                                      </p:cBhvr>
                                      <p:to>
                                        <p:strVal val="visible"/>
                                      </p:to>
                                    </p:set>
                                    <p:anim calcmode="lin" valueType="num">
                                      <p:cBhvr additive="base">
                                        <p:cTn id="43" dur="500" fill="hold"/>
                                        <p:tgtEl>
                                          <p:spTgt spid="111"/>
                                        </p:tgtEl>
                                        <p:attrNameLst>
                                          <p:attrName>ppt_x</p:attrName>
                                        </p:attrNameLst>
                                      </p:cBhvr>
                                      <p:tavLst>
                                        <p:tav tm="0">
                                          <p:val>
                                            <p:strVal val="0-#ppt_w/2"/>
                                          </p:val>
                                        </p:tav>
                                        <p:tav tm="100000">
                                          <p:val>
                                            <p:strVal val="#ppt_x"/>
                                          </p:val>
                                        </p:tav>
                                      </p:tavLst>
                                    </p:anim>
                                    <p:anim calcmode="lin" valueType="num">
                                      <p:cBhvr additive="base">
                                        <p:cTn id="4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p:bldP spid="41" grpId="0"/>
      <p:bldP spid="47" grpId="0" animBg="1"/>
      <p:bldP spid="48" grpId="0" animBg="1"/>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825242" y="520065"/>
            <a:ext cx="445643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凯塞</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贝塞尔窗</a:t>
            </a:r>
          </a:p>
        </p:txBody>
      </p:sp>
      <p:pic>
        <p:nvPicPr>
          <p:cNvPr id="2" name="图片 1"/>
          <p:cNvPicPr>
            <a:picLocks noChangeAspect="1"/>
          </p:cNvPicPr>
          <p:nvPr/>
        </p:nvPicPr>
        <p:blipFill>
          <a:blip r:embed="rId2"/>
          <a:stretch>
            <a:fillRect/>
          </a:stretch>
        </p:blipFill>
        <p:spPr>
          <a:xfrm>
            <a:off x="248285" y="2065655"/>
            <a:ext cx="7168515" cy="3037205"/>
          </a:xfrm>
          <a:prstGeom prst="rect">
            <a:avLst/>
          </a:prstGeom>
        </p:spPr>
      </p:pic>
      <p:sp>
        <p:nvSpPr>
          <p:cNvPr id="3" name="文本框 2"/>
          <p:cNvSpPr txBox="1"/>
          <p:nvPr/>
        </p:nvSpPr>
        <p:spPr>
          <a:xfrm>
            <a:off x="2121535" y="5402580"/>
            <a:ext cx="3421380" cy="368300"/>
          </a:xfrm>
          <a:prstGeom prst="rect">
            <a:avLst/>
          </a:prstGeom>
          <a:noFill/>
        </p:spPr>
        <p:txBody>
          <a:bodyPr wrap="square" rtlCol="0">
            <a:spAutoFit/>
          </a:bodyPr>
          <a:lstStyle/>
          <a:p>
            <a:r>
              <a:rPr lang="zh-CN" altLang="en-US"/>
              <a:t>凯塞窗函数对滤波器的性能影响</a:t>
            </a:r>
          </a:p>
        </p:txBody>
      </p:sp>
      <p:sp>
        <p:nvSpPr>
          <p:cNvPr id="4" name="文本框 3"/>
          <p:cNvSpPr txBox="1"/>
          <p:nvPr/>
        </p:nvSpPr>
        <p:spPr>
          <a:xfrm>
            <a:off x="7416800" y="2126615"/>
            <a:ext cx="4303395" cy="3138170"/>
          </a:xfrm>
          <a:prstGeom prst="rect">
            <a:avLst/>
          </a:prstGeom>
          <a:noFill/>
        </p:spPr>
        <p:txBody>
          <a:bodyPr wrap="square" rtlCol="0" anchor="t">
            <a:spAutoFit/>
          </a:bodyPr>
          <a:lstStyle/>
          <a:p>
            <a:r>
              <a:rPr lang="en-US" altLang="zh-CN">
                <a:sym typeface="+mn-ea"/>
              </a:rPr>
              <a:t>       </a:t>
            </a:r>
            <a:r>
              <a:rPr lang="zh-CN" altLang="en-US">
                <a:sym typeface="+mn-ea"/>
              </a:rPr>
              <a:t>凯塞窗参数调节依靠</a:t>
            </a:r>
            <a:r>
              <a:rPr lang="en-US" altLang="zh-CN">
                <a:sym typeface="+mn-ea"/>
              </a:rPr>
              <a:t>α</a:t>
            </a:r>
            <a:r>
              <a:rPr lang="zh-CN" altLang="en-US">
                <a:sym typeface="+mn-ea"/>
              </a:rPr>
              <a:t>参数，它可以控制窗的形状。一般</a:t>
            </a:r>
            <a:r>
              <a:rPr lang="en-US" altLang="zh-CN">
                <a:sym typeface="+mn-ea"/>
              </a:rPr>
              <a:t>α</a:t>
            </a:r>
            <a:r>
              <a:rPr lang="zh-CN" altLang="en-US">
                <a:sym typeface="+mn-ea"/>
              </a:rPr>
              <a:t>加大，主瓣加宽，旁瓣幅度减小，典型数据为 4&lt;</a:t>
            </a:r>
            <a:r>
              <a:rPr lang="en-US" altLang="zh-CN">
                <a:sym typeface="+mn-ea"/>
              </a:rPr>
              <a:t>α</a:t>
            </a:r>
            <a:r>
              <a:rPr lang="zh-CN" altLang="en-US">
                <a:sym typeface="+mn-ea"/>
              </a:rPr>
              <a:t>&lt;9。</a:t>
            </a:r>
          </a:p>
          <a:p>
            <a:r>
              <a:rPr lang="zh-CN" altLang="en-US">
                <a:sym typeface="+mn-ea"/>
              </a:rPr>
              <a:t>当</a:t>
            </a:r>
            <a:r>
              <a:rPr lang="en-US" altLang="zh-CN">
                <a:sym typeface="+mn-ea"/>
              </a:rPr>
              <a:t>α</a:t>
            </a:r>
            <a:r>
              <a:rPr lang="zh-CN" altLang="en-US">
                <a:sym typeface="+mn-ea"/>
              </a:rPr>
              <a:t>=5.44 时，窗函数接近哈明窗；</a:t>
            </a:r>
          </a:p>
          <a:p>
            <a:r>
              <a:rPr lang="zh-CN" altLang="en-US">
                <a:sym typeface="+mn-ea"/>
              </a:rPr>
              <a:t>当</a:t>
            </a:r>
            <a:r>
              <a:rPr lang="en-US" altLang="zh-CN">
                <a:sym typeface="+mn-ea"/>
              </a:rPr>
              <a:t>α</a:t>
            </a:r>
            <a:r>
              <a:rPr lang="zh-CN" altLang="en-US">
                <a:sym typeface="+mn-ea"/>
              </a:rPr>
              <a:t>=7.865时，窗函数接近布莱克曼窗；当</a:t>
            </a:r>
            <a:r>
              <a:rPr lang="en-US" altLang="zh-CN">
                <a:sym typeface="+mn-ea"/>
              </a:rPr>
              <a:t>α</a:t>
            </a:r>
            <a:r>
              <a:rPr lang="zh-CN" altLang="en-US">
                <a:sym typeface="+mn-ea"/>
              </a:rPr>
              <a:t>=5.568时，各项指标都好于哈明窗。</a:t>
            </a:r>
            <a:r>
              <a:rPr lang="en-US" altLang="zh-CN">
                <a:sym typeface="+mn-ea"/>
              </a:rPr>
              <a:t>   </a:t>
            </a:r>
          </a:p>
          <a:p>
            <a:r>
              <a:rPr lang="en-US" altLang="zh-CN">
                <a:sym typeface="+mn-ea"/>
              </a:rPr>
              <a:t>       </a:t>
            </a:r>
            <a:r>
              <a:rPr lang="zh-CN" altLang="en-US">
                <a:sym typeface="+mn-ea"/>
              </a:rPr>
              <a:t>在设计指标给定时，可以调整</a:t>
            </a:r>
            <a:r>
              <a:rPr lang="en-US" altLang="zh-CN">
                <a:sym typeface="+mn-ea"/>
              </a:rPr>
              <a:t>α</a:t>
            </a:r>
            <a:r>
              <a:rPr lang="zh-CN" altLang="en-US">
                <a:sym typeface="+mn-ea"/>
              </a:rPr>
              <a:t>值，使滤波器阶数最低，所以其性能最优。</a:t>
            </a:r>
            <a:endParaRPr lang="zh-CN" altLang="en-US"/>
          </a:p>
          <a:p>
            <a:r>
              <a:rPr lang="zh-CN" altLang="en-US">
                <a:sym typeface="+mn-ea"/>
              </a:rPr>
              <a:t>凯塞窗函数没有独立控制通带波纹幅度，实际中通带波纹幅度近似等于阻带波纹幅度。</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451034" y="520065"/>
            <a:ext cx="32048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基本参数</a:t>
            </a:r>
          </a:p>
        </p:txBody>
      </p:sp>
      <p:pic>
        <p:nvPicPr>
          <p:cNvPr id="2" name="图片 1"/>
          <p:cNvPicPr>
            <a:picLocks noChangeAspect="1"/>
          </p:cNvPicPr>
          <p:nvPr/>
        </p:nvPicPr>
        <p:blipFill>
          <a:blip r:embed="rId2"/>
          <a:stretch>
            <a:fillRect/>
          </a:stretch>
        </p:blipFill>
        <p:spPr>
          <a:xfrm>
            <a:off x="1915795" y="1727835"/>
            <a:ext cx="8360410" cy="340169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p:cNvSpPr/>
          <p:nvPr/>
        </p:nvSpPr>
        <p:spPr>
          <a:xfrm rot="19016716">
            <a:off x="-852899" y="3919073"/>
            <a:ext cx="1998880" cy="119510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Lst>
            <a:ahLst/>
            <a:cxnLst>
              <a:cxn ang="0">
                <a:pos x="connsiteX0-1" y="connsiteY0-2"/>
              </a:cxn>
              <a:cxn ang="0">
                <a:pos x="connsiteX1-3" y="connsiteY1-4"/>
              </a:cxn>
              <a:cxn ang="0">
                <a:pos x="connsiteX2-5" y="connsiteY2-6"/>
              </a:cxn>
              <a:cxn ang="0">
                <a:pos x="connsiteX3-7" y="connsiteY3-8"/>
              </a:cxn>
            </a:cxnLst>
            <a:rect l="l" t="t" r="r" b="b"/>
            <a:pathLst>
              <a:path w="2970564" h="3027997">
                <a:moveTo>
                  <a:pt x="0" y="3027997"/>
                </a:moveTo>
                <a:lnTo>
                  <a:pt x="1714575" y="-1"/>
                </a:lnTo>
                <a:lnTo>
                  <a:pt x="2970564" y="1149568"/>
                </a:lnTo>
                <a:lnTo>
                  <a:pt x="0" y="3027997"/>
                </a:lnTo>
                <a:close/>
              </a:path>
            </a:pathLst>
          </a:custGeom>
          <a:gradFill>
            <a:gsLst>
              <a:gs pos="17000">
                <a:srgbClr val="FFFFFF">
                  <a:alpha val="0"/>
                </a:srgbClr>
              </a:gs>
              <a:gs pos="82000">
                <a:srgbClr val="92BFB5">
                  <a:alpha val="22000"/>
                </a:srgbClr>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rot="19016716">
            <a:off x="-311224" y="3993267"/>
            <a:ext cx="2436405" cy="2076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 name="connsiteX0-113" fmla="*/ 0 w 2356699"/>
              <a:gd name="connsiteY0-114" fmla="*/ 3027997 h 5261461"/>
              <a:gd name="connsiteX1-115" fmla="*/ 1714575 w 2356699"/>
              <a:gd name="connsiteY1-116" fmla="*/ -1 h 5261461"/>
              <a:gd name="connsiteX2-117" fmla="*/ 2356699 w 2356699"/>
              <a:gd name="connsiteY2-118" fmla="*/ 5261462 h 5261461"/>
              <a:gd name="connsiteX3-119" fmla="*/ 0 w 2356699"/>
              <a:gd name="connsiteY3-120" fmla="*/ 3027997 h 5261461"/>
              <a:gd name="connsiteX0-121" fmla="*/ 0 w 3620776"/>
              <a:gd name="connsiteY0-122" fmla="*/ 1807117 h 5261461"/>
              <a:gd name="connsiteX1-123" fmla="*/ 2978652 w 3620776"/>
              <a:gd name="connsiteY1-124" fmla="*/ -1 h 5261461"/>
              <a:gd name="connsiteX2-125" fmla="*/ 3620776 w 3620776"/>
              <a:gd name="connsiteY2-126" fmla="*/ 5261462 h 5261461"/>
              <a:gd name="connsiteX3-127" fmla="*/ 0 w 3620776"/>
              <a:gd name="connsiteY3-128" fmla="*/ 1807117 h 5261461"/>
            </a:gdLst>
            <a:ahLst/>
            <a:cxnLst>
              <a:cxn ang="0">
                <a:pos x="connsiteX0-1" y="connsiteY0-2"/>
              </a:cxn>
              <a:cxn ang="0">
                <a:pos x="connsiteX1-3" y="connsiteY1-4"/>
              </a:cxn>
              <a:cxn ang="0">
                <a:pos x="connsiteX2-5" y="connsiteY2-6"/>
              </a:cxn>
              <a:cxn ang="0">
                <a:pos x="connsiteX3-7" y="connsiteY3-8"/>
              </a:cxn>
            </a:cxnLst>
            <a:rect l="l" t="t" r="r" b="b"/>
            <a:pathLst>
              <a:path w="3620776" h="5261461">
                <a:moveTo>
                  <a:pt x="0" y="1807117"/>
                </a:moveTo>
                <a:lnTo>
                  <a:pt x="2978652" y="-1"/>
                </a:lnTo>
                <a:lnTo>
                  <a:pt x="3620776" y="5261462"/>
                </a:lnTo>
                <a:lnTo>
                  <a:pt x="0" y="1807117"/>
                </a:lnTo>
                <a:close/>
              </a:path>
            </a:pathLst>
          </a:custGeom>
          <a:gradFill>
            <a:gsLst>
              <a:gs pos="67000">
                <a:srgbClr val="FFFFFF">
                  <a:alpha val="0"/>
                </a:srgbClr>
              </a:gs>
              <a:gs pos="29000">
                <a:srgbClr val="E1EAEF"/>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等腰三角形 21"/>
          <p:cNvSpPr/>
          <p:nvPr/>
        </p:nvSpPr>
        <p:spPr>
          <a:xfrm>
            <a:off x="7899257" y="581046"/>
            <a:ext cx="1175168" cy="144235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Lst>
            <a:ahLst/>
            <a:cxnLst>
              <a:cxn ang="0">
                <a:pos x="connsiteX0-1" y="connsiteY0-2"/>
              </a:cxn>
              <a:cxn ang="0">
                <a:pos x="connsiteX1-3" y="connsiteY1-4"/>
              </a:cxn>
              <a:cxn ang="0">
                <a:pos x="connsiteX2-5" y="connsiteY2-6"/>
              </a:cxn>
              <a:cxn ang="0">
                <a:pos x="connsiteX3-7" y="connsiteY3-8"/>
              </a:cxn>
            </a:cxnLst>
            <a:rect l="l" t="t" r="r" b="b"/>
            <a:pathLst>
              <a:path w="1175168" h="1442358">
                <a:moveTo>
                  <a:pt x="1175168" y="1423350"/>
                </a:moveTo>
                <a:lnTo>
                  <a:pt x="446919" y="1442358"/>
                </a:lnTo>
                <a:lnTo>
                  <a:pt x="0" y="0"/>
                </a:lnTo>
                <a:lnTo>
                  <a:pt x="1175168" y="142335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1"/>
          <p:cNvSpPr/>
          <p:nvPr/>
        </p:nvSpPr>
        <p:spPr>
          <a:xfrm>
            <a:off x="7881294" y="664439"/>
            <a:ext cx="571839" cy="13764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Lst>
            <a:ahLst/>
            <a:cxnLst>
              <a:cxn ang="0">
                <a:pos x="connsiteX0-1" y="connsiteY0-2"/>
              </a:cxn>
              <a:cxn ang="0">
                <a:pos x="connsiteX1-3" y="connsiteY1-4"/>
              </a:cxn>
              <a:cxn ang="0">
                <a:pos x="connsiteX2-5" y="connsiteY2-6"/>
              </a:cxn>
              <a:cxn ang="0">
                <a:pos x="connsiteX3-7" y="connsiteY3-8"/>
              </a:cxn>
            </a:cxnLst>
            <a:rect l="l" t="t" r="r" b="b"/>
            <a:pathLst>
              <a:path w="571839" h="1376459">
                <a:moveTo>
                  <a:pt x="571839" y="1369482"/>
                </a:moveTo>
                <a:lnTo>
                  <a:pt x="0" y="1376459"/>
                </a:lnTo>
                <a:lnTo>
                  <a:pt x="67979" y="0"/>
                </a:lnTo>
                <a:lnTo>
                  <a:pt x="571839" y="136948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11"/>
          <p:cNvGrpSpPr/>
          <p:nvPr/>
        </p:nvGrpSpPr>
        <p:grpSpPr bwMode="auto">
          <a:xfrm>
            <a:off x="4789805" y="3503295"/>
            <a:ext cx="5488940" cy="1189136"/>
            <a:chOff x="737131" y="4486612"/>
            <a:chExt cx="4875340" cy="1189832"/>
          </a:xfrm>
        </p:grpSpPr>
        <p:sp>
          <p:nvSpPr>
            <p:cNvPr id="47" name="文本框 46"/>
            <p:cNvSpPr txBox="1"/>
            <p:nvPr/>
          </p:nvSpPr>
          <p:spPr>
            <a:xfrm>
              <a:off x="737131" y="4969275"/>
              <a:ext cx="4875340" cy="707169"/>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en-US" altLang="zh-CN" sz="4000" b="0" spc="0" dirty="0">
                  <a:solidFill>
                    <a:srgbClr val="405E62"/>
                  </a:solidFill>
                  <a:effectLst>
                    <a:outerShdw blurRad="25400" dist="25400" dir="2700000" algn="tl">
                      <a:srgbClr val="000000">
                        <a:alpha val="25000"/>
                      </a:srgbClr>
                    </a:outerShdw>
                  </a:effectLst>
                  <a:latin typeface="+mn-lt"/>
                  <a:ea typeface="+mn-ea"/>
                  <a:cs typeface="+mn-ea"/>
                  <a:sym typeface="+mn-lt"/>
                </a:rPr>
                <a:t>FIR</a:t>
              </a:r>
              <a:r>
                <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rPr>
                <a:t>滤波器阶数可视化</a:t>
              </a:r>
            </a:p>
          </p:txBody>
        </p:sp>
        <p:sp>
          <p:nvSpPr>
            <p:cNvPr id="48" name="文本框 47"/>
            <p:cNvSpPr txBox="1"/>
            <p:nvPr/>
          </p:nvSpPr>
          <p:spPr>
            <a:xfrm>
              <a:off x="785008" y="4486612"/>
              <a:ext cx="3048530" cy="460644"/>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eaLnBrk="1" fontAlgn="auto" hangingPunct="1">
                <a:spcBef>
                  <a:spcPts val="0"/>
                </a:spcBef>
                <a:spcAft>
                  <a:spcPts val="0"/>
                </a:spcAft>
                <a:defRPr/>
              </a:pPr>
              <a:r>
                <a:rPr lang="en-US" altLang="zh-CN" sz="2400" b="0" spc="0" dirty="0">
                  <a:solidFill>
                    <a:srgbClr val="405E62"/>
                  </a:solidFill>
                  <a:latin typeface="+mn-lt"/>
                  <a:ea typeface="+mn-ea"/>
                  <a:cs typeface="+mn-ea"/>
                  <a:sym typeface="+mn-lt"/>
                </a:rPr>
                <a:t>PART THREE</a:t>
              </a:r>
              <a:endParaRPr lang="zh-CN" altLang="en-US" sz="2400" b="0" spc="0" dirty="0">
                <a:solidFill>
                  <a:srgbClr val="405E62"/>
                </a:solidFill>
                <a:latin typeface="+mn-lt"/>
                <a:ea typeface="+mn-ea"/>
                <a:cs typeface="+mn-ea"/>
                <a:sym typeface="+mn-lt"/>
              </a:endParaRPr>
            </a:p>
          </p:txBody>
        </p:sp>
      </p:grpSp>
      <p:grpSp>
        <p:nvGrpSpPr>
          <p:cNvPr id="49" name="组合 48"/>
          <p:cNvGrpSpPr/>
          <p:nvPr/>
        </p:nvGrpSpPr>
        <p:grpSpPr>
          <a:xfrm>
            <a:off x="691700" y="1028694"/>
            <a:ext cx="3893974" cy="3893974"/>
            <a:chOff x="-630302" y="1714542"/>
            <a:chExt cx="4762837" cy="4762838"/>
          </a:xfrm>
        </p:grpSpPr>
        <p:sp>
          <p:nvSpPr>
            <p:cNvPr id="50" name="椭圆 49"/>
            <p:cNvSpPr/>
            <p:nvPr/>
          </p:nvSpPr>
          <p:spPr>
            <a:xfrm>
              <a:off x="-630302" y="1714542"/>
              <a:ext cx="4762837" cy="4762838"/>
            </a:xfrm>
            <a:prstGeom prst="ellipse">
              <a:avLst/>
            </a:prstGeom>
            <a:gradFill>
              <a:gsLst>
                <a:gs pos="65000">
                  <a:srgbClr val="B6D3B7">
                    <a:alpha val="0"/>
                  </a:srgbClr>
                </a:gs>
                <a:gs pos="0">
                  <a:srgbClr val="52A4AE">
                    <a:alpha val="34000"/>
                  </a:srgbClr>
                </a:gs>
              </a:gsLst>
              <a:lin ang="5400000" scaled="1"/>
            </a:gradFill>
            <a:ln>
              <a:noFill/>
            </a:ln>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1600" dirty="0">
                <a:solidFill>
                  <a:schemeClr val="tx1"/>
                </a:solidFill>
                <a:cs typeface="+mn-ea"/>
                <a:sym typeface="+mn-lt"/>
              </a:endParaRPr>
            </a:p>
          </p:txBody>
        </p:sp>
        <p:sp>
          <p:nvSpPr>
            <p:cNvPr id="51" name="文本框 50"/>
            <p:cNvSpPr txBox="1"/>
            <p:nvPr/>
          </p:nvSpPr>
          <p:spPr>
            <a:xfrm>
              <a:off x="-201830" y="2394188"/>
              <a:ext cx="3790331" cy="2709087"/>
            </a:xfrm>
            <a:prstGeom prst="rect">
              <a:avLst/>
            </a:prstGeom>
            <a:noFill/>
          </p:spPr>
          <p:txBody>
            <a:bodyPr wrap="square" rtlCol="0">
              <a:spAutoFit/>
            </a:bodyPr>
            <a:lstStyle/>
            <a:p>
              <a:pPr algn="ctr"/>
              <a:r>
                <a:rPr lang="en-US" altLang="zh-CN"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rPr>
                <a:t>03</a:t>
              </a:r>
              <a:endParaRPr lang="zh-CN" altLang="en-US"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endParaRPr>
            </a:p>
          </p:txBody>
        </p:sp>
      </p:grpSp>
      <p:sp>
        <p:nvSpPr>
          <p:cNvPr id="52" name="等腰三角形 51"/>
          <p:cNvSpPr/>
          <p:nvPr/>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腰三角形 21"/>
          <p:cNvSpPr/>
          <p:nvPr/>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等腰三角形 21"/>
          <p:cNvSpPr/>
          <p:nvPr/>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等腰三角形 21"/>
          <p:cNvSpPr/>
          <p:nvPr/>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等腰三角形 21"/>
          <p:cNvSpPr/>
          <p:nvPr/>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等腰三角形 21"/>
          <p:cNvSpPr/>
          <p:nvPr/>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等腰三角形 21"/>
          <p:cNvSpPr/>
          <p:nvPr/>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advClick="0" advTm="4000">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40000">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14:bounceEnd="40000">
                                          <p:cBhvr additive="base">
                                            <p:cTn id="51" dur="750" fill="hold"/>
                                            <p:tgtEl>
                                              <p:spTgt spid="49"/>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2" grpId="0" animBg="1"/>
          <p:bldP spid="53" grpId="0" animBg="1"/>
          <p:bldP spid="54" grpId="0" animBg="1"/>
          <p:bldP spid="55" grpId="0" animBg="1"/>
          <p:bldP spid="56" grpId="0" animBg="1"/>
          <p:bldP spid="57" grpId="0" animBg="1"/>
          <p:bldP spid="5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2" grpId="0" animBg="1"/>
          <p:bldP spid="53" grpId="0" animBg="1"/>
          <p:bldP spid="54" grpId="0" animBg="1"/>
          <p:bldP spid="55" grpId="0" animBg="1"/>
          <p:bldP spid="56" grpId="0" animBg="1"/>
          <p:bldP spid="57" grpId="0" animBg="1"/>
          <p:bldP spid="58"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91761" y="520065"/>
            <a:ext cx="18084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界面设计</a:t>
            </a:r>
          </a:p>
        </p:txBody>
      </p:sp>
      <p:pic>
        <p:nvPicPr>
          <p:cNvPr id="5" name="图片 4"/>
          <p:cNvPicPr>
            <a:picLocks noChangeAspect="1"/>
          </p:cNvPicPr>
          <p:nvPr/>
        </p:nvPicPr>
        <p:blipFill>
          <a:blip r:embed="rId2"/>
          <a:stretch>
            <a:fillRect/>
          </a:stretch>
        </p:blipFill>
        <p:spPr>
          <a:xfrm>
            <a:off x="3046095" y="1684020"/>
            <a:ext cx="6099810" cy="4751070"/>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930016" y="520065"/>
            <a:ext cx="42468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矩形窗函数长度的影响</a:t>
            </a:r>
          </a:p>
        </p:txBody>
      </p:sp>
      <p:pic>
        <p:nvPicPr>
          <p:cNvPr id="3" name="图片 2"/>
          <p:cNvPicPr>
            <a:picLocks noChangeAspect="1"/>
          </p:cNvPicPr>
          <p:nvPr/>
        </p:nvPicPr>
        <p:blipFill>
          <a:blip r:embed="rId2"/>
          <a:srcRect r="1012" b="8108"/>
          <a:stretch>
            <a:fillRect/>
          </a:stretch>
        </p:blipFill>
        <p:spPr>
          <a:xfrm>
            <a:off x="2418715" y="2043430"/>
            <a:ext cx="7353935" cy="393255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930016" y="520065"/>
            <a:ext cx="42468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矩形窗函数长度的影响</a:t>
            </a:r>
          </a:p>
        </p:txBody>
      </p:sp>
      <p:sp>
        <p:nvSpPr>
          <p:cNvPr id="5" name="文本框 4"/>
          <p:cNvSpPr txBox="1"/>
          <p:nvPr/>
        </p:nvSpPr>
        <p:spPr>
          <a:xfrm>
            <a:off x="2360930" y="1852295"/>
            <a:ext cx="7588250" cy="3692525"/>
          </a:xfrm>
          <a:prstGeom prst="rect">
            <a:avLst/>
          </a:prstGeom>
          <a:noFill/>
        </p:spPr>
        <p:txBody>
          <a:bodyPr wrap="square" rtlCol="0">
            <a:spAutoFit/>
          </a:bodyPr>
          <a:lstStyle/>
          <a:p>
            <a:r>
              <a:rPr lang="zh-CN" altLang="en-US"/>
              <a:t>变化效果</a:t>
            </a:r>
            <a:r>
              <a:rPr lang="en-US" altLang="zh-CN"/>
              <a:t>:</a:t>
            </a:r>
          </a:p>
          <a:p>
            <a:r>
              <a:rPr lang="en-US" altLang="zh-CN"/>
              <a:t>       阶次提高可以使滤波器的过渡带变窄，也就是截止频率段变陡峭，这样滤波器的性能就更接近理想的情况了。</a:t>
            </a:r>
          </a:p>
          <a:p>
            <a:r>
              <a:rPr lang="en-US" altLang="zh-CN"/>
              <a:t>       带来的问题是，如果是用硬件设计的话，一是器件很难选择，二是器件的精度要求高，三是可能带来不稳定性，比如振荡。如果用软件设计的话，最主要的是计算耗时，实时性严重打折扣。</a:t>
            </a:r>
          </a:p>
          <a:p>
            <a:endParaRPr lang="en-US" altLang="zh-CN"/>
          </a:p>
          <a:p>
            <a:endParaRPr lang="en-US" altLang="zh-CN"/>
          </a:p>
          <a:p>
            <a:r>
              <a:rPr lang="en-US" altLang="zh-CN">
                <a:sym typeface="+mn-ea"/>
              </a:rPr>
              <a:t>       </a:t>
            </a:r>
            <a:r>
              <a:rPr lang="zh-CN" altLang="en-US">
                <a:sym typeface="+mn-ea"/>
              </a:rPr>
              <a:t>调整窗口长度 N 只能有效地控制过渡带的宽度，而要减少带内波动以及增大阻带衰减，只能从窗函数的形状上找解决问题的方法。构造新的窗函数形状，使其谱函数的主瓣包含更多的能量，相应旁瓣幅度更小。旁瓣的减小可使通带、阻带波动减小，从而加大阻带衰减。但这样总是以加宽过渡带为代价的。</a:t>
            </a:r>
            <a:endParaRPr lang="en-US" altLang="zh-CN"/>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p:cNvSpPr/>
          <p:nvPr/>
        </p:nvSpPr>
        <p:spPr>
          <a:xfrm rot="19016716">
            <a:off x="-852899" y="3929233"/>
            <a:ext cx="1998880" cy="119510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Lst>
            <a:ahLst/>
            <a:cxnLst>
              <a:cxn ang="0">
                <a:pos x="connsiteX0-1" y="connsiteY0-2"/>
              </a:cxn>
              <a:cxn ang="0">
                <a:pos x="connsiteX1-3" y="connsiteY1-4"/>
              </a:cxn>
              <a:cxn ang="0">
                <a:pos x="connsiteX2-5" y="connsiteY2-6"/>
              </a:cxn>
              <a:cxn ang="0">
                <a:pos x="connsiteX3-7" y="connsiteY3-8"/>
              </a:cxn>
            </a:cxnLst>
            <a:rect l="l" t="t" r="r" b="b"/>
            <a:pathLst>
              <a:path w="2970564" h="3027997">
                <a:moveTo>
                  <a:pt x="0" y="3027997"/>
                </a:moveTo>
                <a:lnTo>
                  <a:pt x="1714575" y="-1"/>
                </a:lnTo>
                <a:lnTo>
                  <a:pt x="2970564" y="1149568"/>
                </a:lnTo>
                <a:lnTo>
                  <a:pt x="0" y="3027997"/>
                </a:lnTo>
                <a:close/>
              </a:path>
            </a:pathLst>
          </a:custGeom>
          <a:gradFill>
            <a:gsLst>
              <a:gs pos="17000">
                <a:srgbClr val="FFFFFF">
                  <a:alpha val="0"/>
                </a:srgbClr>
              </a:gs>
              <a:gs pos="82000">
                <a:srgbClr val="92BFB5">
                  <a:alpha val="22000"/>
                </a:srgbClr>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rot="19016716">
            <a:off x="-311224" y="3993267"/>
            <a:ext cx="2436405" cy="2076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 name="connsiteX0-113" fmla="*/ 0 w 2356699"/>
              <a:gd name="connsiteY0-114" fmla="*/ 3027997 h 5261461"/>
              <a:gd name="connsiteX1-115" fmla="*/ 1714575 w 2356699"/>
              <a:gd name="connsiteY1-116" fmla="*/ -1 h 5261461"/>
              <a:gd name="connsiteX2-117" fmla="*/ 2356699 w 2356699"/>
              <a:gd name="connsiteY2-118" fmla="*/ 5261462 h 5261461"/>
              <a:gd name="connsiteX3-119" fmla="*/ 0 w 2356699"/>
              <a:gd name="connsiteY3-120" fmla="*/ 3027997 h 5261461"/>
              <a:gd name="connsiteX0-121" fmla="*/ 0 w 3620776"/>
              <a:gd name="connsiteY0-122" fmla="*/ 1807117 h 5261461"/>
              <a:gd name="connsiteX1-123" fmla="*/ 2978652 w 3620776"/>
              <a:gd name="connsiteY1-124" fmla="*/ -1 h 5261461"/>
              <a:gd name="connsiteX2-125" fmla="*/ 3620776 w 3620776"/>
              <a:gd name="connsiteY2-126" fmla="*/ 5261462 h 5261461"/>
              <a:gd name="connsiteX3-127" fmla="*/ 0 w 3620776"/>
              <a:gd name="connsiteY3-128" fmla="*/ 1807117 h 5261461"/>
            </a:gdLst>
            <a:ahLst/>
            <a:cxnLst>
              <a:cxn ang="0">
                <a:pos x="connsiteX0-1" y="connsiteY0-2"/>
              </a:cxn>
              <a:cxn ang="0">
                <a:pos x="connsiteX1-3" y="connsiteY1-4"/>
              </a:cxn>
              <a:cxn ang="0">
                <a:pos x="connsiteX2-5" y="connsiteY2-6"/>
              </a:cxn>
              <a:cxn ang="0">
                <a:pos x="connsiteX3-7" y="connsiteY3-8"/>
              </a:cxn>
            </a:cxnLst>
            <a:rect l="l" t="t" r="r" b="b"/>
            <a:pathLst>
              <a:path w="3620776" h="5261461">
                <a:moveTo>
                  <a:pt x="0" y="1807117"/>
                </a:moveTo>
                <a:lnTo>
                  <a:pt x="2978652" y="-1"/>
                </a:lnTo>
                <a:lnTo>
                  <a:pt x="3620776" y="5261462"/>
                </a:lnTo>
                <a:lnTo>
                  <a:pt x="0" y="1807117"/>
                </a:lnTo>
                <a:close/>
              </a:path>
            </a:pathLst>
          </a:custGeom>
          <a:gradFill>
            <a:gsLst>
              <a:gs pos="67000">
                <a:srgbClr val="FFFFFF">
                  <a:alpha val="0"/>
                </a:srgbClr>
              </a:gs>
              <a:gs pos="29000">
                <a:srgbClr val="E1EAEF"/>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等腰三角形 21"/>
          <p:cNvSpPr/>
          <p:nvPr/>
        </p:nvSpPr>
        <p:spPr>
          <a:xfrm>
            <a:off x="7899257" y="581046"/>
            <a:ext cx="1175168" cy="144235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Lst>
            <a:ahLst/>
            <a:cxnLst>
              <a:cxn ang="0">
                <a:pos x="connsiteX0-1" y="connsiteY0-2"/>
              </a:cxn>
              <a:cxn ang="0">
                <a:pos x="connsiteX1-3" y="connsiteY1-4"/>
              </a:cxn>
              <a:cxn ang="0">
                <a:pos x="connsiteX2-5" y="connsiteY2-6"/>
              </a:cxn>
              <a:cxn ang="0">
                <a:pos x="connsiteX3-7" y="connsiteY3-8"/>
              </a:cxn>
            </a:cxnLst>
            <a:rect l="l" t="t" r="r" b="b"/>
            <a:pathLst>
              <a:path w="1175168" h="1442358">
                <a:moveTo>
                  <a:pt x="1175168" y="1423350"/>
                </a:moveTo>
                <a:lnTo>
                  <a:pt x="446919" y="1442358"/>
                </a:lnTo>
                <a:lnTo>
                  <a:pt x="0" y="0"/>
                </a:lnTo>
                <a:lnTo>
                  <a:pt x="1175168" y="142335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1"/>
          <p:cNvSpPr/>
          <p:nvPr/>
        </p:nvSpPr>
        <p:spPr>
          <a:xfrm>
            <a:off x="7881294" y="664439"/>
            <a:ext cx="571839" cy="13764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Lst>
            <a:ahLst/>
            <a:cxnLst>
              <a:cxn ang="0">
                <a:pos x="connsiteX0-1" y="connsiteY0-2"/>
              </a:cxn>
              <a:cxn ang="0">
                <a:pos x="connsiteX1-3" y="connsiteY1-4"/>
              </a:cxn>
              <a:cxn ang="0">
                <a:pos x="connsiteX2-5" y="connsiteY2-6"/>
              </a:cxn>
              <a:cxn ang="0">
                <a:pos x="connsiteX3-7" y="connsiteY3-8"/>
              </a:cxn>
            </a:cxnLst>
            <a:rect l="l" t="t" r="r" b="b"/>
            <a:pathLst>
              <a:path w="571839" h="1376459">
                <a:moveTo>
                  <a:pt x="571839" y="1369482"/>
                </a:moveTo>
                <a:lnTo>
                  <a:pt x="0" y="1376459"/>
                </a:lnTo>
                <a:lnTo>
                  <a:pt x="67979" y="0"/>
                </a:lnTo>
                <a:lnTo>
                  <a:pt x="571839" y="136948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11"/>
          <p:cNvGrpSpPr/>
          <p:nvPr/>
        </p:nvGrpSpPr>
        <p:grpSpPr bwMode="auto">
          <a:xfrm>
            <a:off x="4789805" y="3503295"/>
            <a:ext cx="5488940" cy="1189136"/>
            <a:chOff x="737131" y="4486612"/>
            <a:chExt cx="4875340" cy="1189832"/>
          </a:xfrm>
        </p:grpSpPr>
        <p:sp>
          <p:nvSpPr>
            <p:cNvPr id="47" name="文本框 46"/>
            <p:cNvSpPr txBox="1"/>
            <p:nvPr/>
          </p:nvSpPr>
          <p:spPr>
            <a:xfrm>
              <a:off x="737131" y="4969275"/>
              <a:ext cx="4875340" cy="707169"/>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zh-CN" altLang="en-US" sz="4000" b="0" spc="0">
                  <a:solidFill>
                    <a:srgbClr val="405E62"/>
                  </a:solidFill>
                  <a:effectLst>
                    <a:outerShdw blurRad="25400" dist="25400" dir="2700000" algn="tl">
                      <a:srgbClr val="000000">
                        <a:alpha val="25000"/>
                      </a:srgbClr>
                    </a:outerShdw>
                  </a:effectLst>
                  <a:latin typeface="+mn-lt"/>
                  <a:ea typeface="+mn-ea"/>
                  <a:cs typeface="+mn-ea"/>
                  <a:sym typeface="+mn-lt"/>
                </a:rPr>
                <a:t>语音信号</a:t>
              </a:r>
              <a:r>
                <a:rPr lang="en-US" altLang="zh-CN" sz="4000" b="0" spc="0">
                  <a:solidFill>
                    <a:srgbClr val="405E62"/>
                  </a:solidFill>
                  <a:effectLst>
                    <a:outerShdw blurRad="25400" dist="25400" dir="2700000" algn="tl">
                      <a:srgbClr val="000000">
                        <a:alpha val="25000"/>
                      </a:srgbClr>
                    </a:outerShdw>
                  </a:effectLst>
                  <a:latin typeface="+mn-lt"/>
                  <a:ea typeface="+mn-ea"/>
                  <a:cs typeface="+mn-ea"/>
                  <a:sym typeface="+mn-lt"/>
                </a:rPr>
                <a:t>+</a:t>
              </a:r>
              <a:r>
                <a:rPr lang="zh-CN" altLang="en-US" sz="4000" b="0" spc="0">
                  <a:solidFill>
                    <a:srgbClr val="405E62"/>
                  </a:solidFill>
                  <a:effectLst>
                    <a:outerShdw blurRad="25400" dist="25400" dir="2700000" algn="tl">
                      <a:srgbClr val="000000">
                        <a:alpha val="25000"/>
                      </a:srgbClr>
                    </a:outerShdw>
                  </a:effectLst>
                  <a:latin typeface="+mn-lt"/>
                  <a:ea typeface="+mn-ea"/>
                  <a:cs typeface="+mn-ea"/>
                  <a:sym typeface="+mn-lt"/>
                </a:rPr>
                <a:t>图像处理</a:t>
              </a:r>
              <a:endPar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endParaRPr>
            </a:p>
          </p:txBody>
        </p:sp>
        <p:sp>
          <p:nvSpPr>
            <p:cNvPr id="48" name="文本框 47"/>
            <p:cNvSpPr txBox="1"/>
            <p:nvPr/>
          </p:nvSpPr>
          <p:spPr>
            <a:xfrm>
              <a:off x="785008" y="4486612"/>
              <a:ext cx="3048530" cy="460644"/>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eaLnBrk="1" fontAlgn="auto" hangingPunct="1">
                <a:spcBef>
                  <a:spcPts val="0"/>
                </a:spcBef>
                <a:spcAft>
                  <a:spcPts val="0"/>
                </a:spcAft>
                <a:defRPr/>
              </a:pPr>
              <a:r>
                <a:rPr lang="en-US" altLang="zh-CN" sz="2400" b="0" spc="0" dirty="0">
                  <a:solidFill>
                    <a:srgbClr val="405E62"/>
                  </a:solidFill>
                  <a:latin typeface="+mn-lt"/>
                  <a:ea typeface="+mn-ea"/>
                  <a:cs typeface="+mn-ea"/>
                  <a:sym typeface="+mn-lt"/>
                </a:rPr>
                <a:t>PART FOUR</a:t>
              </a:r>
              <a:endParaRPr lang="zh-CN" altLang="en-US" sz="2400" b="0" spc="0" dirty="0">
                <a:solidFill>
                  <a:srgbClr val="405E62"/>
                </a:solidFill>
                <a:latin typeface="+mn-lt"/>
                <a:ea typeface="+mn-ea"/>
                <a:cs typeface="+mn-ea"/>
                <a:sym typeface="+mn-lt"/>
              </a:endParaRPr>
            </a:p>
          </p:txBody>
        </p:sp>
      </p:grpSp>
      <p:grpSp>
        <p:nvGrpSpPr>
          <p:cNvPr id="49" name="组合 48"/>
          <p:cNvGrpSpPr/>
          <p:nvPr/>
        </p:nvGrpSpPr>
        <p:grpSpPr>
          <a:xfrm>
            <a:off x="691700" y="1028694"/>
            <a:ext cx="3893974" cy="3893974"/>
            <a:chOff x="-630302" y="1714542"/>
            <a:chExt cx="4762837" cy="4762838"/>
          </a:xfrm>
        </p:grpSpPr>
        <p:sp>
          <p:nvSpPr>
            <p:cNvPr id="50" name="椭圆 49"/>
            <p:cNvSpPr/>
            <p:nvPr/>
          </p:nvSpPr>
          <p:spPr>
            <a:xfrm>
              <a:off x="-630302" y="1714542"/>
              <a:ext cx="4762837" cy="4762838"/>
            </a:xfrm>
            <a:prstGeom prst="ellipse">
              <a:avLst/>
            </a:prstGeom>
            <a:gradFill>
              <a:gsLst>
                <a:gs pos="65000">
                  <a:srgbClr val="B6D3B7">
                    <a:alpha val="0"/>
                  </a:srgbClr>
                </a:gs>
                <a:gs pos="0">
                  <a:srgbClr val="52A4AE">
                    <a:alpha val="34000"/>
                  </a:srgbClr>
                </a:gs>
              </a:gsLst>
              <a:lin ang="5400000" scaled="1"/>
            </a:gradFill>
            <a:ln>
              <a:noFill/>
            </a:ln>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1600" dirty="0">
                <a:solidFill>
                  <a:schemeClr val="tx1"/>
                </a:solidFill>
                <a:cs typeface="+mn-ea"/>
                <a:sym typeface="+mn-lt"/>
              </a:endParaRPr>
            </a:p>
          </p:txBody>
        </p:sp>
        <p:sp>
          <p:nvSpPr>
            <p:cNvPr id="51" name="文本框 50"/>
            <p:cNvSpPr txBox="1"/>
            <p:nvPr/>
          </p:nvSpPr>
          <p:spPr>
            <a:xfrm>
              <a:off x="-201830" y="2394188"/>
              <a:ext cx="3790331" cy="2709087"/>
            </a:xfrm>
            <a:prstGeom prst="rect">
              <a:avLst/>
            </a:prstGeom>
            <a:noFill/>
          </p:spPr>
          <p:txBody>
            <a:bodyPr wrap="square" rtlCol="0">
              <a:spAutoFit/>
            </a:bodyPr>
            <a:lstStyle/>
            <a:p>
              <a:pPr algn="ctr"/>
              <a:r>
                <a:rPr lang="en-US" altLang="zh-CN"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rPr>
                <a:t>04</a:t>
              </a:r>
              <a:endParaRPr lang="zh-CN" altLang="en-US"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endParaRPr>
            </a:p>
          </p:txBody>
        </p:sp>
      </p:grpSp>
      <p:sp>
        <p:nvSpPr>
          <p:cNvPr id="52" name="等腰三角形 51"/>
          <p:cNvSpPr/>
          <p:nvPr/>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腰三角形 21"/>
          <p:cNvSpPr/>
          <p:nvPr/>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等腰三角形 21"/>
          <p:cNvSpPr/>
          <p:nvPr/>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等腰三角形 21"/>
          <p:cNvSpPr/>
          <p:nvPr/>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等腰三角形 21"/>
          <p:cNvSpPr/>
          <p:nvPr/>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等腰三角形 21"/>
          <p:cNvSpPr/>
          <p:nvPr/>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等腰三角形 21"/>
          <p:cNvSpPr/>
          <p:nvPr/>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advClick="0" advTm="4000">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40000">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14:bounceEnd="40000">
                                          <p:cBhvr additive="base">
                                            <p:cTn id="51" dur="750" fill="hold"/>
                                            <p:tgtEl>
                                              <p:spTgt spid="49"/>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0C8DCD-E304-7544-90EE-B69FA419A069}"/>
              </a:ext>
            </a:extLst>
          </p:cNvPr>
          <p:cNvSpPr txBox="1"/>
          <p:nvPr/>
        </p:nvSpPr>
        <p:spPr>
          <a:xfrm>
            <a:off x="1708150" y="1166842"/>
            <a:ext cx="8775700" cy="5262979"/>
          </a:xfrm>
          <a:prstGeom prst="rect">
            <a:avLst/>
          </a:prstGeom>
          <a:noFill/>
        </p:spPr>
        <p:txBody>
          <a:bodyPr wrap="square" rtlCol="0">
            <a:spAutoFit/>
          </a:bodyPr>
          <a:lstStyle/>
          <a:p>
            <a:r>
              <a:rPr lang="zh-CN" altLang="en-US" sz="2400"/>
              <a:t>语音信号处理</a:t>
            </a:r>
            <a:r>
              <a:rPr lang="en-US" altLang="zh-CN" sz="2400"/>
              <a:t>:</a:t>
            </a:r>
          </a:p>
          <a:p>
            <a:r>
              <a:rPr lang="en-US" altLang="zh-CN" sz="2400" kern="100">
                <a:effectLst/>
                <a:latin typeface="+mn-ea"/>
                <a:cs typeface="Times New Roman" panose="02020603050405020304" pitchFamily="18" charset="0"/>
              </a:rPr>
              <a:t>	</a:t>
            </a:r>
            <a:r>
              <a:rPr lang="zh-CN" altLang="zh-CN" sz="2400" kern="100">
                <a:effectLst/>
                <a:latin typeface="+mn-ea"/>
                <a:cs typeface="Times New Roman" panose="02020603050405020304" pitchFamily="18" charset="0"/>
              </a:rPr>
              <a:t>设计了一个语音信号处理系统，主要功能是设计了在不同的滤波器作用下，对声音进行滤波处理，分析了时域和频域的变化，比较了经过滤波处理后的声音与原来的声音有何变化，如分别保留高音段、中音段、低音段的变化。此外可以选择加入白噪声，深刻体会噪声对语音信号的影响。</a:t>
            </a:r>
          </a:p>
          <a:p>
            <a:endParaRPr lang="en-US" altLang="zh-CN" sz="2400"/>
          </a:p>
          <a:p>
            <a:r>
              <a:rPr lang="zh-CN" altLang="en-US" sz="2400"/>
              <a:t>数字图像处理</a:t>
            </a:r>
            <a:r>
              <a:rPr lang="en-US" altLang="zh-CN" sz="2400"/>
              <a:t>:</a:t>
            </a:r>
          </a:p>
          <a:p>
            <a:r>
              <a:rPr lang="en-US" altLang="zh-CN"/>
              <a:t>	</a:t>
            </a:r>
            <a:r>
              <a:rPr lang="zh-CN" altLang="en-US" sz="2400"/>
              <a:t>设计了一个数字图像处理系统，以高斯高通滤波器为例，在加入不同噪声后，利用所学的</a:t>
            </a:r>
            <a:r>
              <a:rPr lang="en-US" altLang="zh-CN" sz="2400"/>
              <a:t>DSP</a:t>
            </a:r>
            <a:r>
              <a:rPr lang="zh-CN" altLang="en-US" sz="2400"/>
              <a:t>知识进行处理，直观感受</a:t>
            </a:r>
            <a:r>
              <a:rPr lang="en-US" altLang="zh-CN" sz="2400"/>
              <a:t>FFT</a:t>
            </a:r>
            <a:r>
              <a:rPr lang="zh-CN" altLang="en-US" sz="2400"/>
              <a:t>变换、滤波器设计在图像处理领域中的应用效果。</a:t>
            </a:r>
            <a:endParaRPr lang="en-US" altLang="zh-CN" sz="2400"/>
          </a:p>
          <a:p>
            <a:r>
              <a:rPr lang="en-US" altLang="zh-CN" sz="2400"/>
              <a:t>	</a:t>
            </a:r>
          </a:p>
          <a:p>
            <a:endParaRPr lang="en-US" altLang="zh-CN" sz="2400"/>
          </a:p>
          <a:p>
            <a:r>
              <a:rPr lang="en-US" altLang="zh-CN" sz="2400">
                <a:sym typeface="+mn-ea"/>
              </a:rPr>
              <a:t>       </a:t>
            </a:r>
            <a:endParaRPr lang="en-US" altLang="zh-CN" sz="2400"/>
          </a:p>
        </p:txBody>
      </p:sp>
    </p:spTree>
    <p:extLst>
      <p:ext uri="{BB962C8B-B14F-4D97-AF65-F5344CB8AC3E}">
        <p14:creationId xmlns:p14="http://schemas.microsoft.com/office/powerpoint/2010/main" val="397029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等腰三角形 21"/>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6"/>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bwMode="auto">
          <a:xfrm>
            <a:off x="2143445" y="3562961"/>
            <a:ext cx="6819720" cy="92333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zh-CN" altLang="en-US" sz="5400" b="0" spc="0" dirty="0">
                <a:solidFill>
                  <a:srgbClr val="405E62"/>
                </a:solidFill>
                <a:effectLst>
                  <a:outerShdw blurRad="25400" dist="25400" dir="2700000" algn="tl">
                    <a:srgbClr val="000000">
                      <a:alpha val="25000"/>
                    </a:srgbClr>
                  </a:outerShdw>
                </a:effectLst>
                <a:latin typeface="+mn-lt"/>
                <a:ea typeface="+mn-ea"/>
                <a:cs typeface="+mn-ea"/>
                <a:sym typeface="+mn-lt"/>
              </a:rPr>
              <a:t>谢谢观看</a:t>
            </a:r>
          </a:p>
        </p:txBody>
      </p:sp>
      <p:sp>
        <p:nvSpPr>
          <p:cNvPr id="31" name="矩形 30"/>
          <p:cNvSpPr/>
          <p:nvPr/>
        </p:nvSpPr>
        <p:spPr>
          <a:xfrm>
            <a:off x="157843" y="2174604"/>
            <a:ext cx="6922119" cy="1243611"/>
          </a:xfrm>
          <a:prstGeom prst="rect">
            <a:avLst/>
          </a:prstGeom>
        </p:spPr>
        <p:txBody>
          <a:bodyPr wrap="square" lIns="51435" tIns="25718" rIns="51435" bIns="25718" anchor="ctr" anchorCtr="1">
            <a:spAutoFit/>
          </a:bodyPr>
          <a:lstStyle/>
          <a:p>
            <a:pPr>
              <a:lnSpc>
                <a:spcPct val="130000"/>
              </a:lnSpc>
            </a:pPr>
            <a:r>
              <a:rPr lang="en-US" altLang="zh-CN" sz="6600" dirty="0">
                <a:ln w="19050">
                  <a:noFill/>
                </a:ln>
                <a:solidFill>
                  <a:srgbClr val="405E62"/>
                </a:solidFill>
                <a:effectLst>
                  <a:outerShdw blurRad="25400" dist="25400" dir="2700000" algn="tl">
                    <a:srgbClr val="000000">
                      <a:alpha val="25000"/>
                    </a:srgbClr>
                  </a:outerShdw>
                </a:effectLst>
                <a:cs typeface="+mn-ea"/>
                <a:sym typeface="+mn-lt"/>
              </a:rPr>
              <a:t>THANK YOU</a:t>
            </a:r>
            <a:endParaRPr lang="zh-CN" altLang="en-US" sz="6600" dirty="0">
              <a:ln w="19050">
                <a:noFill/>
              </a:ln>
              <a:solidFill>
                <a:srgbClr val="405E62"/>
              </a:solidFill>
              <a:effectLst>
                <a:outerShdw blurRad="25400" dist="25400" dir="2700000" algn="tl">
                  <a:srgbClr val="000000">
                    <a:alpha val="25000"/>
                  </a:srgbClr>
                </a:outerShdw>
              </a:effectLst>
              <a:cs typeface="+mn-ea"/>
              <a:sym typeface="+mn-lt"/>
            </a:endParaRPr>
          </a:p>
        </p:txBody>
      </p:sp>
      <p:sp>
        <p:nvSpPr>
          <p:cNvPr id="34" name="等腰三角形 21"/>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等腰三角形 21"/>
          <p:cNvSpPr/>
          <p:nvPr/>
        </p:nvSpPr>
        <p:spPr>
          <a:xfrm>
            <a:off x="7815181" y="1954954"/>
            <a:ext cx="839950" cy="864297"/>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Lst>
            <a:ahLst/>
            <a:cxnLst>
              <a:cxn ang="0">
                <a:pos x="connsiteX0-1" y="connsiteY0-2"/>
              </a:cxn>
              <a:cxn ang="0">
                <a:pos x="connsiteX1-3" y="connsiteY1-4"/>
              </a:cxn>
              <a:cxn ang="0">
                <a:pos x="connsiteX2-5" y="connsiteY2-6"/>
              </a:cxn>
              <a:cxn ang="0">
                <a:pos x="connsiteX3-7" y="connsiteY3-8"/>
              </a:cxn>
            </a:cxnLst>
            <a:rect l="l" t="t" r="r" b="b"/>
            <a:pathLst>
              <a:path w="839950" h="864297">
                <a:moveTo>
                  <a:pt x="0" y="698988"/>
                </a:moveTo>
                <a:lnTo>
                  <a:pt x="626743" y="0"/>
                </a:lnTo>
                <a:lnTo>
                  <a:pt x="839950" y="864297"/>
                </a:lnTo>
                <a:lnTo>
                  <a:pt x="0" y="69898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等腰三角形 21"/>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等腰三角形 37"/>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等腰三角形 21"/>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等腰三角形 21"/>
          <p:cNvSpPr/>
          <p:nvPr/>
        </p:nvSpPr>
        <p:spPr>
          <a:xfrm>
            <a:off x="9269857" y="4320327"/>
            <a:ext cx="464169" cy="60125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Lst>
            <a:ahLst/>
            <a:cxnLst>
              <a:cxn ang="0">
                <a:pos x="connsiteX0-1" y="connsiteY0-2"/>
              </a:cxn>
              <a:cxn ang="0">
                <a:pos x="connsiteX1-3" y="connsiteY1-4"/>
              </a:cxn>
              <a:cxn ang="0">
                <a:pos x="connsiteX2-5" y="connsiteY2-6"/>
              </a:cxn>
              <a:cxn ang="0">
                <a:pos x="connsiteX3-7" y="connsiteY3-8"/>
              </a:cxn>
            </a:cxnLst>
            <a:rect l="l" t="t" r="r" b="b"/>
            <a:pathLst>
              <a:path w="464169" h="601250">
                <a:moveTo>
                  <a:pt x="0" y="536149"/>
                </a:moveTo>
                <a:lnTo>
                  <a:pt x="326118" y="0"/>
                </a:lnTo>
                <a:lnTo>
                  <a:pt x="464169" y="601250"/>
                </a:lnTo>
                <a:lnTo>
                  <a:pt x="0" y="536149"/>
                </a:lnTo>
                <a:close/>
              </a:path>
            </a:pathLst>
          </a:custGeom>
          <a:gradFill>
            <a:gsLst>
              <a:gs pos="92000">
                <a:srgbClr val="52A4AE"/>
              </a:gs>
              <a:gs pos="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等腰三角形 21"/>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等腰三角形 21"/>
          <p:cNvSpPr/>
          <p:nvPr/>
        </p:nvSpPr>
        <p:spPr>
          <a:xfrm>
            <a:off x="1341873" y="5422432"/>
            <a:ext cx="191526" cy="16084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 name="connsiteX0-105" fmla="*/ 0 w 507885"/>
              <a:gd name="connsiteY0-106" fmla="*/ 143102 h 441356"/>
              <a:gd name="connsiteX1-107" fmla="*/ 213384 w 507885"/>
              <a:gd name="connsiteY1-108" fmla="*/ 0 h 441356"/>
              <a:gd name="connsiteX2-109" fmla="*/ 507885 w 507885"/>
              <a:gd name="connsiteY2-110" fmla="*/ 441356 h 441356"/>
              <a:gd name="connsiteX3-111" fmla="*/ 0 w 507885"/>
              <a:gd name="connsiteY3-112" fmla="*/ 143102 h 441356"/>
              <a:gd name="connsiteX0-113" fmla="*/ 0 w 507885"/>
              <a:gd name="connsiteY0-114" fmla="*/ 33812 h 332066"/>
              <a:gd name="connsiteX1-115" fmla="*/ 191526 w 507885"/>
              <a:gd name="connsiteY1-116" fmla="*/ 0 h 332066"/>
              <a:gd name="connsiteX2-117" fmla="*/ 507885 w 507885"/>
              <a:gd name="connsiteY2-118" fmla="*/ 332066 h 332066"/>
              <a:gd name="connsiteX3-119" fmla="*/ 0 w 507885"/>
              <a:gd name="connsiteY3-120" fmla="*/ 33812 h 332066"/>
              <a:gd name="connsiteX0-121" fmla="*/ 0 w 191526"/>
              <a:gd name="connsiteY0-122" fmla="*/ 33812 h 160844"/>
              <a:gd name="connsiteX1-123" fmla="*/ 191526 w 191526"/>
              <a:gd name="connsiteY1-124" fmla="*/ 0 h 160844"/>
              <a:gd name="connsiteX2-125" fmla="*/ 139939 w 191526"/>
              <a:gd name="connsiteY2-126" fmla="*/ 160844 h 160844"/>
              <a:gd name="connsiteX3-127" fmla="*/ 0 w 191526"/>
              <a:gd name="connsiteY3-128" fmla="*/ 33812 h 160844"/>
            </a:gdLst>
            <a:ahLst/>
            <a:cxnLst>
              <a:cxn ang="0">
                <a:pos x="connsiteX0-1" y="connsiteY0-2"/>
              </a:cxn>
              <a:cxn ang="0">
                <a:pos x="connsiteX1-3" y="connsiteY1-4"/>
              </a:cxn>
              <a:cxn ang="0">
                <a:pos x="connsiteX2-5" y="connsiteY2-6"/>
              </a:cxn>
              <a:cxn ang="0">
                <a:pos x="connsiteX3-7" y="connsiteY3-8"/>
              </a:cxn>
            </a:cxnLst>
            <a:rect l="l" t="t" r="r" b="b"/>
            <a:pathLst>
              <a:path w="191526" h="160844">
                <a:moveTo>
                  <a:pt x="0" y="33812"/>
                </a:moveTo>
                <a:lnTo>
                  <a:pt x="191526" y="0"/>
                </a:lnTo>
                <a:lnTo>
                  <a:pt x="139939" y="160844"/>
                </a:lnTo>
                <a:lnTo>
                  <a:pt x="0" y="3381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5" name="直接连接符 44"/>
          <p:cNvCxnSpPr/>
          <p:nvPr/>
        </p:nvCxnSpPr>
        <p:spPr>
          <a:xfrm>
            <a:off x="566229" y="2374137"/>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4000" advClick="0" advTm="6800">
        <p14:vortex dir="r"/>
      </p:transition>
    </mc:Choice>
    <mc:Fallback xmlns="">
      <p:transition spd="slow" advClick="0" advTm="6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1+#ppt_w/2"/>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1+#ppt_w/2"/>
                                          </p:val>
                                        </p:tav>
                                        <p:tav tm="100000">
                                          <p:val>
                                            <p:strVal val="#ppt_x"/>
                                          </p:val>
                                        </p:tav>
                                      </p:tavLst>
                                    </p:anim>
                                    <p:anim calcmode="lin" valueType="num">
                                      <p:cBhvr additive="base">
                                        <p:cTn id="20" dur="750" fill="hold"/>
                                        <p:tgtEl>
                                          <p:spTgt spid="35"/>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750" fill="hold"/>
                                        <p:tgtEl>
                                          <p:spTgt spid="37"/>
                                        </p:tgtEl>
                                        <p:attrNameLst>
                                          <p:attrName>ppt_x</p:attrName>
                                        </p:attrNameLst>
                                      </p:cBhvr>
                                      <p:tavLst>
                                        <p:tav tm="0">
                                          <p:val>
                                            <p:strVal val="1+#ppt_w/2"/>
                                          </p:val>
                                        </p:tav>
                                        <p:tav tm="100000">
                                          <p:val>
                                            <p:strVal val="#ppt_x"/>
                                          </p:val>
                                        </p:tav>
                                      </p:tavLst>
                                    </p:anim>
                                    <p:anim calcmode="lin" valueType="num">
                                      <p:cBhvr additive="base">
                                        <p:cTn id="24" dur="750" fill="hold"/>
                                        <p:tgtEl>
                                          <p:spTgt spid="37"/>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750" fill="hold"/>
                                        <p:tgtEl>
                                          <p:spTgt spid="38"/>
                                        </p:tgtEl>
                                        <p:attrNameLst>
                                          <p:attrName>ppt_x</p:attrName>
                                        </p:attrNameLst>
                                      </p:cBhvr>
                                      <p:tavLst>
                                        <p:tav tm="0">
                                          <p:val>
                                            <p:strVal val="1+#ppt_w/2"/>
                                          </p:val>
                                        </p:tav>
                                        <p:tav tm="100000">
                                          <p:val>
                                            <p:strVal val="#ppt_x"/>
                                          </p:val>
                                        </p:tav>
                                      </p:tavLst>
                                    </p:anim>
                                    <p:anim calcmode="lin" valueType="num">
                                      <p:cBhvr additive="base">
                                        <p:cTn id="28" dur="75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750" fill="hold"/>
                                        <p:tgtEl>
                                          <p:spTgt spid="39"/>
                                        </p:tgtEl>
                                        <p:attrNameLst>
                                          <p:attrName>ppt_x</p:attrName>
                                        </p:attrNameLst>
                                      </p:cBhvr>
                                      <p:tavLst>
                                        <p:tav tm="0">
                                          <p:val>
                                            <p:strVal val="1+#ppt_w/2"/>
                                          </p:val>
                                        </p:tav>
                                        <p:tav tm="100000">
                                          <p:val>
                                            <p:strVal val="#ppt_x"/>
                                          </p:val>
                                        </p:tav>
                                      </p:tavLst>
                                    </p:anim>
                                    <p:anim calcmode="lin" valueType="num">
                                      <p:cBhvr additive="base">
                                        <p:cTn id="32" dur="750" fill="hold"/>
                                        <p:tgtEl>
                                          <p:spTgt spid="39"/>
                                        </p:tgtEl>
                                        <p:attrNameLst>
                                          <p:attrName>ppt_y</p:attrName>
                                        </p:attrNameLst>
                                      </p:cBhvr>
                                      <p:tavLst>
                                        <p:tav tm="0">
                                          <p:val>
                                            <p:strVal val="0-#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750" fill="hold"/>
                                        <p:tgtEl>
                                          <p:spTgt spid="40"/>
                                        </p:tgtEl>
                                        <p:attrNameLst>
                                          <p:attrName>ppt_x</p:attrName>
                                        </p:attrNameLst>
                                      </p:cBhvr>
                                      <p:tavLst>
                                        <p:tav tm="0">
                                          <p:val>
                                            <p:strVal val="1+#ppt_w/2"/>
                                          </p:val>
                                        </p:tav>
                                        <p:tav tm="100000">
                                          <p:val>
                                            <p:strVal val="#ppt_x"/>
                                          </p:val>
                                        </p:tav>
                                      </p:tavLst>
                                    </p:anim>
                                    <p:anim calcmode="lin" valueType="num">
                                      <p:cBhvr additive="base">
                                        <p:cTn id="36" dur="750" fill="hold"/>
                                        <p:tgtEl>
                                          <p:spTgt spid="40"/>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750" fill="hold"/>
                                        <p:tgtEl>
                                          <p:spTgt spid="43"/>
                                        </p:tgtEl>
                                        <p:attrNameLst>
                                          <p:attrName>ppt_x</p:attrName>
                                        </p:attrNameLst>
                                      </p:cBhvr>
                                      <p:tavLst>
                                        <p:tav tm="0">
                                          <p:val>
                                            <p:strVal val="0-#ppt_w/2"/>
                                          </p:val>
                                        </p:tav>
                                        <p:tav tm="100000">
                                          <p:val>
                                            <p:strVal val="#ppt_x"/>
                                          </p:val>
                                        </p:tav>
                                      </p:tavLst>
                                    </p:anim>
                                    <p:anim calcmode="lin" valueType="num">
                                      <p:cBhvr additive="base">
                                        <p:cTn id="40" dur="75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750" fill="hold"/>
                                        <p:tgtEl>
                                          <p:spTgt spid="44"/>
                                        </p:tgtEl>
                                        <p:attrNameLst>
                                          <p:attrName>ppt_x</p:attrName>
                                        </p:attrNameLst>
                                      </p:cBhvr>
                                      <p:tavLst>
                                        <p:tav tm="0">
                                          <p:val>
                                            <p:strVal val="0-#ppt_w/2"/>
                                          </p:val>
                                        </p:tav>
                                        <p:tav tm="100000">
                                          <p:val>
                                            <p:strVal val="#ppt_x"/>
                                          </p:val>
                                        </p:tav>
                                      </p:tavLst>
                                    </p:anim>
                                    <p:anim calcmode="lin" valueType="num">
                                      <p:cBhvr additive="base">
                                        <p:cTn id="44" dur="750" fill="hold"/>
                                        <p:tgtEl>
                                          <p:spTgt spid="44"/>
                                        </p:tgtEl>
                                        <p:attrNameLst>
                                          <p:attrName>ppt_y</p:attrName>
                                        </p:attrNameLst>
                                      </p:cBhvr>
                                      <p:tavLst>
                                        <p:tav tm="0">
                                          <p:val>
                                            <p:strVal val="1+#ppt_h/2"/>
                                          </p:val>
                                        </p:tav>
                                        <p:tav tm="100000">
                                          <p:val>
                                            <p:strVal val="#ppt_y"/>
                                          </p:val>
                                        </p:tav>
                                      </p:tavLst>
                                    </p:anim>
                                  </p:childTnLst>
                                </p:cTn>
                              </p:par>
                              <p:par>
                                <p:cTn id="45" presetID="41" presetClass="entr" presetSubtype="0" fill="hold" grpId="0" nodeType="withEffect">
                                  <p:stCondLst>
                                    <p:cond delay="500"/>
                                  </p:stCondLst>
                                  <p:iterate type="lt">
                                    <p:tmPct val="10000"/>
                                  </p:iterate>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2"/>
                                        </p:tgtEl>
                                        <p:attrNameLst>
                                          <p:attrName>ppt_y</p:attrName>
                                        </p:attrNameLst>
                                      </p:cBhvr>
                                      <p:tavLst>
                                        <p:tav tm="0">
                                          <p:val>
                                            <p:strVal val="#ppt_y"/>
                                          </p:val>
                                        </p:tav>
                                        <p:tav tm="100000">
                                          <p:val>
                                            <p:strVal val="#ppt_y"/>
                                          </p:val>
                                        </p:tav>
                                      </p:tavLst>
                                    </p:anim>
                                    <p:anim calcmode="lin" valueType="num">
                                      <p:cBhvr>
                                        <p:cTn id="4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2"/>
                                        </p:tgtEl>
                                      </p:cBhvr>
                                    </p:animEffect>
                                  </p:childTnLst>
                                </p:cTn>
                              </p:par>
                              <p:par>
                                <p:cTn id="52" presetID="22" presetClass="entr" presetSubtype="1" fill="hold" nodeType="withEffect">
                                  <p:stCondLst>
                                    <p:cond delay="50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35" presetClass="path" presetSubtype="0" accel="50000" decel="50000" fill="hold" grpId="1" nodeType="withEffect">
                                  <p:stCondLst>
                                    <p:cond delay="500"/>
                                  </p:stCondLst>
                                  <p:childTnLst>
                                    <p:animMotion origin="layout" path="M 0.26303 1.11111E-6 L 0.01303 1.11111E-6 " pathEditMode="relative" rAng="0" ptsTypes="AA">
                                      <p:cBhvr>
                                        <p:cTn id="59" dur="1250" fill="hold"/>
                                        <p:tgtEl>
                                          <p:spTgt spid="3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31" grpId="0"/>
      <p:bldP spid="31" grpId="1"/>
      <p:bldP spid="34" grpId="0" animBg="1"/>
      <p:bldP spid="35" grpId="0" animBg="1"/>
      <p:bldP spid="37" grpId="0" animBg="1"/>
      <p:bldP spid="38" grpId="0" animBg="1"/>
      <p:bldP spid="39" grpId="0" animBg="1"/>
      <p:bldP spid="40" grpId="0" animBg="1"/>
      <p:bldP spid="43"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等腰三角形 21"/>
          <p:cNvSpPr/>
          <p:nvPr/>
        </p:nvSpPr>
        <p:spPr>
          <a:xfrm rot="19016716">
            <a:off x="-852899" y="3929233"/>
            <a:ext cx="1998880" cy="119510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Lst>
            <a:ahLst/>
            <a:cxnLst>
              <a:cxn ang="0">
                <a:pos x="connsiteX0-1" y="connsiteY0-2"/>
              </a:cxn>
              <a:cxn ang="0">
                <a:pos x="connsiteX1-3" y="connsiteY1-4"/>
              </a:cxn>
              <a:cxn ang="0">
                <a:pos x="connsiteX2-5" y="connsiteY2-6"/>
              </a:cxn>
              <a:cxn ang="0">
                <a:pos x="connsiteX3-7" y="connsiteY3-8"/>
              </a:cxn>
            </a:cxnLst>
            <a:rect l="l" t="t" r="r" b="b"/>
            <a:pathLst>
              <a:path w="2970564" h="3027997">
                <a:moveTo>
                  <a:pt x="0" y="3027997"/>
                </a:moveTo>
                <a:lnTo>
                  <a:pt x="1714575" y="-1"/>
                </a:lnTo>
                <a:lnTo>
                  <a:pt x="2970564" y="1149568"/>
                </a:lnTo>
                <a:lnTo>
                  <a:pt x="0" y="3027997"/>
                </a:lnTo>
                <a:close/>
              </a:path>
            </a:pathLst>
          </a:custGeom>
          <a:gradFill>
            <a:gsLst>
              <a:gs pos="17000">
                <a:srgbClr val="FFFFFF">
                  <a:alpha val="0"/>
                </a:srgbClr>
              </a:gs>
              <a:gs pos="82000">
                <a:srgbClr val="92BFB5">
                  <a:alpha val="22000"/>
                </a:srgbClr>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等腰三角形 21"/>
          <p:cNvSpPr/>
          <p:nvPr/>
        </p:nvSpPr>
        <p:spPr>
          <a:xfrm rot="19016716">
            <a:off x="-311224" y="3993267"/>
            <a:ext cx="2436405" cy="2076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 name="connsiteX0-113" fmla="*/ 0 w 2356699"/>
              <a:gd name="connsiteY0-114" fmla="*/ 3027997 h 5261461"/>
              <a:gd name="connsiteX1-115" fmla="*/ 1714575 w 2356699"/>
              <a:gd name="connsiteY1-116" fmla="*/ -1 h 5261461"/>
              <a:gd name="connsiteX2-117" fmla="*/ 2356699 w 2356699"/>
              <a:gd name="connsiteY2-118" fmla="*/ 5261462 h 5261461"/>
              <a:gd name="connsiteX3-119" fmla="*/ 0 w 2356699"/>
              <a:gd name="connsiteY3-120" fmla="*/ 3027997 h 5261461"/>
              <a:gd name="connsiteX0-121" fmla="*/ 0 w 3620776"/>
              <a:gd name="connsiteY0-122" fmla="*/ 1807117 h 5261461"/>
              <a:gd name="connsiteX1-123" fmla="*/ 2978652 w 3620776"/>
              <a:gd name="connsiteY1-124" fmla="*/ -1 h 5261461"/>
              <a:gd name="connsiteX2-125" fmla="*/ 3620776 w 3620776"/>
              <a:gd name="connsiteY2-126" fmla="*/ 5261462 h 5261461"/>
              <a:gd name="connsiteX3-127" fmla="*/ 0 w 3620776"/>
              <a:gd name="connsiteY3-128" fmla="*/ 1807117 h 5261461"/>
            </a:gdLst>
            <a:ahLst/>
            <a:cxnLst>
              <a:cxn ang="0">
                <a:pos x="connsiteX0-1" y="connsiteY0-2"/>
              </a:cxn>
              <a:cxn ang="0">
                <a:pos x="connsiteX1-3" y="connsiteY1-4"/>
              </a:cxn>
              <a:cxn ang="0">
                <a:pos x="connsiteX2-5" y="connsiteY2-6"/>
              </a:cxn>
              <a:cxn ang="0">
                <a:pos x="connsiteX3-7" y="connsiteY3-8"/>
              </a:cxn>
            </a:cxnLst>
            <a:rect l="l" t="t" r="r" b="b"/>
            <a:pathLst>
              <a:path w="3620776" h="5261461">
                <a:moveTo>
                  <a:pt x="0" y="1807117"/>
                </a:moveTo>
                <a:lnTo>
                  <a:pt x="2978652" y="-1"/>
                </a:lnTo>
                <a:lnTo>
                  <a:pt x="3620776" y="5261462"/>
                </a:lnTo>
                <a:lnTo>
                  <a:pt x="0" y="1807117"/>
                </a:lnTo>
                <a:close/>
              </a:path>
            </a:pathLst>
          </a:custGeom>
          <a:gradFill>
            <a:gsLst>
              <a:gs pos="67000">
                <a:srgbClr val="FFFFFF">
                  <a:alpha val="0"/>
                </a:srgbClr>
              </a:gs>
              <a:gs pos="29000">
                <a:srgbClr val="E1EAEF"/>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等腰三角形 21"/>
          <p:cNvSpPr/>
          <p:nvPr/>
        </p:nvSpPr>
        <p:spPr>
          <a:xfrm>
            <a:off x="7856801" y="613704"/>
            <a:ext cx="1251762" cy="142719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7623 w 1217623"/>
              <a:gd name="connsiteY0-178" fmla="*/ 1390692 h 1409700"/>
              <a:gd name="connsiteX1-179" fmla="*/ 489374 w 1217623"/>
              <a:gd name="connsiteY1-180" fmla="*/ 1409700 h 1409700"/>
              <a:gd name="connsiteX2-181" fmla="*/ 0 w 1217623"/>
              <a:gd name="connsiteY2-182" fmla="*/ 0 h 1409700"/>
              <a:gd name="connsiteX3-183" fmla="*/ 1217623 w 1217623"/>
              <a:gd name="connsiteY3-184" fmla="*/ 1390692 h 1409700"/>
            </a:gdLst>
            <a:ahLst/>
            <a:cxnLst>
              <a:cxn ang="0">
                <a:pos x="connsiteX0-1" y="connsiteY0-2"/>
              </a:cxn>
              <a:cxn ang="0">
                <a:pos x="connsiteX1-3" y="connsiteY1-4"/>
              </a:cxn>
              <a:cxn ang="0">
                <a:pos x="connsiteX2-5" y="connsiteY2-6"/>
              </a:cxn>
              <a:cxn ang="0">
                <a:pos x="connsiteX3-7" y="connsiteY3-8"/>
              </a:cxn>
            </a:cxnLst>
            <a:rect l="l" t="t" r="r" b="b"/>
            <a:pathLst>
              <a:path w="1217623" h="1409700">
                <a:moveTo>
                  <a:pt x="1217623" y="1390692"/>
                </a:moveTo>
                <a:lnTo>
                  <a:pt x="489374" y="1409700"/>
                </a:lnTo>
                <a:lnTo>
                  <a:pt x="0" y="0"/>
                </a:lnTo>
                <a:lnTo>
                  <a:pt x="1217623" y="1390692"/>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等腰三角形 21"/>
          <p:cNvSpPr/>
          <p:nvPr/>
        </p:nvSpPr>
        <p:spPr>
          <a:xfrm>
            <a:off x="7857832" y="615454"/>
            <a:ext cx="588769" cy="142544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88769 w 588769"/>
              <a:gd name="connsiteY0-202" fmla="*/ 1418467 h 1425444"/>
              <a:gd name="connsiteX1-203" fmla="*/ 16930 w 588769"/>
              <a:gd name="connsiteY1-204" fmla="*/ 1425444 h 1425444"/>
              <a:gd name="connsiteX2-205" fmla="*/ 0 w 588769"/>
              <a:gd name="connsiteY2-206" fmla="*/ 0 h 1425444"/>
              <a:gd name="connsiteX3-207" fmla="*/ 588769 w 588769"/>
              <a:gd name="connsiteY3-208" fmla="*/ 1418467 h 1425444"/>
            </a:gdLst>
            <a:ahLst/>
            <a:cxnLst>
              <a:cxn ang="0">
                <a:pos x="connsiteX0-1" y="connsiteY0-2"/>
              </a:cxn>
              <a:cxn ang="0">
                <a:pos x="connsiteX1-3" y="connsiteY1-4"/>
              </a:cxn>
              <a:cxn ang="0">
                <a:pos x="connsiteX2-5" y="connsiteY2-6"/>
              </a:cxn>
              <a:cxn ang="0">
                <a:pos x="connsiteX3-7" y="connsiteY3-8"/>
              </a:cxn>
            </a:cxnLst>
            <a:rect l="l" t="t" r="r" b="b"/>
            <a:pathLst>
              <a:path w="588769" h="1425444">
                <a:moveTo>
                  <a:pt x="588769" y="1418467"/>
                </a:moveTo>
                <a:lnTo>
                  <a:pt x="16930" y="1425444"/>
                </a:lnTo>
                <a:lnTo>
                  <a:pt x="0" y="0"/>
                </a:lnTo>
                <a:lnTo>
                  <a:pt x="588769" y="1418467"/>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9"/>
          <p:cNvSpPr/>
          <p:nvPr/>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11"/>
          <p:cNvGrpSpPr/>
          <p:nvPr/>
        </p:nvGrpSpPr>
        <p:grpSpPr bwMode="auto">
          <a:xfrm>
            <a:off x="4789608" y="3503334"/>
            <a:ext cx="4874492" cy="1189056"/>
            <a:chOff x="737131" y="4486612"/>
            <a:chExt cx="4875340" cy="1189949"/>
          </a:xfrm>
        </p:grpSpPr>
        <p:sp>
          <p:nvSpPr>
            <p:cNvPr id="11" name="文本框 10"/>
            <p:cNvSpPr txBox="1"/>
            <p:nvPr/>
          </p:nvSpPr>
          <p:spPr>
            <a:xfrm>
              <a:off x="737131" y="4969275"/>
              <a:ext cx="4875340" cy="707286"/>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rPr>
                <a:t>原理概述</a:t>
              </a:r>
            </a:p>
          </p:txBody>
        </p:sp>
        <p:sp>
          <p:nvSpPr>
            <p:cNvPr id="12" name="文本框 11"/>
            <p:cNvSpPr txBox="1"/>
            <p:nvPr/>
          </p:nvSpPr>
          <p:spPr>
            <a:xfrm>
              <a:off x="785008" y="4486612"/>
              <a:ext cx="3048530" cy="462012"/>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eaLnBrk="1" fontAlgn="auto" hangingPunct="1">
                <a:spcBef>
                  <a:spcPts val="0"/>
                </a:spcBef>
                <a:spcAft>
                  <a:spcPts val="0"/>
                </a:spcAft>
                <a:defRPr/>
              </a:pPr>
              <a:r>
                <a:rPr lang="en-US" altLang="zh-CN" sz="2400" b="0" spc="0" dirty="0">
                  <a:solidFill>
                    <a:srgbClr val="405E62"/>
                  </a:solidFill>
                  <a:latin typeface="+mn-lt"/>
                  <a:ea typeface="+mn-ea"/>
                  <a:cs typeface="+mn-ea"/>
                  <a:sym typeface="+mn-lt"/>
                </a:rPr>
                <a:t>PART ONE</a:t>
              </a:r>
              <a:endParaRPr lang="zh-CN" altLang="en-US" sz="2400" b="0" spc="0" dirty="0">
                <a:solidFill>
                  <a:srgbClr val="405E62"/>
                </a:solidFill>
                <a:latin typeface="+mn-lt"/>
                <a:ea typeface="+mn-ea"/>
                <a:cs typeface="+mn-ea"/>
                <a:sym typeface="+mn-lt"/>
              </a:endParaRPr>
            </a:p>
          </p:txBody>
        </p:sp>
      </p:grpSp>
      <p:grpSp>
        <p:nvGrpSpPr>
          <p:cNvPr id="2" name="组合 1"/>
          <p:cNvGrpSpPr/>
          <p:nvPr/>
        </p:nvGrpSpPr>
        <p:grpSpPr>
          <a:xfrm>
            <a:off x="691700" y="1028694"/>
            <a:ext cx="3893974" cy="3893974"/>
            <a:chOff x="-630302" y="1714542"/>
            <a:chExt cx="4762837" cy="4762838"/>
          </a:xfrm>
        </p:grpSpPr>
        <p:sp>
          <p:nvSpPr>
            <p:cNvPr id="13" name="椭圆 12"/>
            <p:cNvSpPr/>
            <p:nvPr/>
          </p:nvSpPr>
          <p:spPr>
            <a:xfrm>
              <a:off x="-630302" y="1714542"/>
              <a:ext cx="4762837" cy="4762838"/>
            </a:xfrm>
            <a:prstGeom prst="ellipse">
              <a:avLst/>
            </a:prstGeom>
            <a:gradFill>
              <a:gsLst>
                <a:gs pos="65000">
                  <a:srgbClr val="B6D3B7">
                    <a:alpha val="0"/>
                  </a:srgbClr>
                </a:gs>
                <a:gs pos="0">
                  <a:srgbClr val="52A4AE">
                    <a:alpha val="34000"/>
                  </a:srgbClr>
                </a:gs>
              </a:gsLst>
              <a:lin ang="5400000" scaled="1"/>
            </a:gradFill>
            <a:ln>
              <a:noFill/>
            </a:ln>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1600" dirty="0">
                <a:solidFill>
                  <a:schemeClr val="tx1"/>
                </a:solidFill>
                <a:cs typeface="+mn-ea"/>
                <a:sym typeface="+mn-lt"/>
              </a:endParaRPr>
            </a:p>
          </p:txBody>
        </p:sp>
        <p:sp>
          <p:nvSpPr>
            <p:cNvPr id="14" name="文本框 13"/>
            <p:cNvSpPr txBox="1"/>
            <p:nvPr/>
          </p:nvSpPr>
          <p:spPr>
            <a:xfrm>
              <a:off x="-171601" y="2394188"/>
              <a:ext cx="3790331" cy="2710446"/>
            </a:xfrm>
            <a:prstGeom prst="rect">
              <a:avLst/>
            </a:prstGeom>
            <a:noFill/>
          </p:spPr>
          <p:txBody>
            <a:bodyPr wrap="square" rtlCol="0">
              <a:spAutoFit/>
            </a:bodyPr>
            <a:lstStyle/>
            <a:p>
              <a:pPr algn="ctr"/>
              <a:r>
                <a:rPr lang="en-US" altLang="zh-CN"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rPr>
                <a:t>01</a:t>
              </a:r>
              <a:endParaRPr lang="zh-CN" altLang="en-US"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endParaRPr>
            </a:p>
          </p:txBody>
        </p:sp>
      </p:grpSp>
      <p:sp>
        <p:nvSpPr>
          <p:cNvPr id="31" name="等腰三角形 30"/>
          <p:cNvSpPr/>
          <p:nvPr/>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21"/>
          <p:cNvSpPr/>
          <p:nvPr/>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等腰三角形 21"/>
          <p:cNvSpPr/>
          <p:nvPr/>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等腰三角形 21"/>
          <p:cNvSpPr/>
          <p:nvPr/>
        </p:nvSpPr>
        <p:spPr>
          <a:xfrm rot="19016716">
            <a:off x="7438188" y="1637027"/>
            <a:ext cx="686162"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等腰三角形 21"/>
          <p:cNvSpPr/>
          <p:nvPr/>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等腰三角形 21"/>
          <p:cNvSpPr/>
          <p:nvPr/>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等腰三角形 21"/>
          <p:cNvSpPr/>
          <p:nvPr/>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1+#ppt_w/2"/>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1+#ppt_w/2"/>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1+#ppt_w/2"/>
                                              </p:val>
                                            </p:tav>
                                            <p:tav tm="100000">
                                              <p:val>
                                                <p:strVal val="#ppt_x"/>
                                              </p:val>
                                            </p:tav>
                                          </p:tavLst>
                                        </p:anim>
                                        <p:anim calcmode="lin" valueType="num">
                                          <p:cBhvr additive="base">
                                            <p:cTn id="20" dur="75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750" fill="hold"/>
                                            <p:tgtEl>
                                              <p:spTgt spid="31"/>
                                            </p:tgtEl>
                                            <p:attrNameLst>
                                              <p:attrName>ppt_x</p:attrName>
                                            </p:attrNameLst>
                                          </p:cBhvr>
                                          <p:tavLst>
                                            <p:tav tm="0">
                                              <p:val>
                                                <p:strVal val="1+#ppt_w/2"/>
                                              </p:val>
                                            </p:tav>
                                            <p:tav tm="100000">
                                              <p:val>
                                                <p:strVal val="#ppt_x"/>
                                              </p:val>
                                            </p:tav>
                                          </p:tavLst>
                                        </p:anim>
                                        <p:anim calcmode="lin" valueType="num">
                                          <p:cBhvr additive="base">
                                            <p:cTn id="24" dur="75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1+#ppt_w/2"/>
                                              </p:val>
                                            </p:tav>
                                            <p:tav tm="100000">
                                              <p:val>
                                                <p:strVal val="#ppt_x"/>
                                              </p:val>
                                            </p:tav>
                                          </p:tavLst>
                                        </p:anim>
                                        <p:anim calcmode="lin" valueType="num">
                                          <p:cBhvr additive="base">
                                            <p:cTn id="28" dur="75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1+#ppt_w/2"/>
                                              </p:val>
                                            </p:tav>
                                            <p:tav tm="100000">
                                              <p:val>
                                                <p:strVal val="#ppt_x"/>
                                              </p:val>
                                            </p:tav>
                                          </p:tavLst>
                                        </p:anim>
                                        <p:anim calcmode="lin" valueType="num">
                                          <p:cBhvr additive="base">
                                            <p:cTn id="32" dur="750" fill="hold"/>
                                            <p:tgtEl>
                                              <p:spTgt spid="33"/>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750" fill="hold"/>
                                            <p:tgtEl>
                                              <p:spTgt spid="36"/>
                                            </p:tgtEl>
                                            <p:attrNameLst>
                                              <p:attrName>ppt_x</p:attrName>
                                            </p:attrNameLst>
                                          </p:cBhvr>
                                          <p:tavLst>
                                            <p:tav tm="0">
                                              <p:val>
                                                <p:strVal val="1+#ppt_w/2"/>
                                              </p:val>
                                            </p:tav>
                                            <p:tav tm="100000">
                                              <p:val>
                                                <p:strVal val="#ppt_x"/>
                                              </p:val>
                                            </p:tav>
                                          </p:tavLst>
                                        </p:anim>
                                        <p:anim calcmode="lin" valueType="num">
                                          <p:cBhvr additive="base">
                                            <p:cTn id="36" dur="750" fill="hold"/>
                                            <p:tgtEl>
                                              <p:spTgt spid="36"/>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750" fill="hold"/>
                                            <p:tgtEl>
                                              <p:spTgt spid="37"/>
                                            </p:tgtEl>
                                            <p:attrNameLst>
                                              <p:attrName>ppt_x</p:attrName>
                                            </p:attrNameLst>
                                          </p:cBhvr>
                                          <p:tavLst>
                                            <p:tav tm="0">
                                              <p:val>
                                                <p:strVal val="1+#ppt_w/2"/>
                                              </p:val>
                                            </p:tav>
                                            <p:tav tm="100000">
                                              <p:val>
                                                <p:strVal val="#ppt_x"/>
                                              </p:val>
                                            </p:tav>
                                          </p:tavLst>
                                        </p:anim>
                                        <p:anim calcmode="lin" valueType="num">
                                          <p:cBhvr additive="base">
                                            <p:cTn id="40" dur="750" fill="hold"/>
                                            <p:tgtEl>
                                              <p:spTgt spid="37"/>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750" fill="hold"/>
                                            <p:tgtEl>
                                              <p:spTgt spid="38"/>
                                            </p:tgtEl>
                                            <p:attrNameLst>
                                              <p:attrName>ppt_x</p:attrName>
                                            </p:attrNameLst>
                                          </p:cBhvr>
                                          <p:tavLst>
                                            <p:tav tm="0">
                                              <p:val>
                                                <p:strVal val="1+#ppt_w/2"/>
                                              </p:val>
                                            </p:tav>
                                            <p:tav tm="100000">
                                              <p:val>
                                                <p:strVal val="#ppt_x"/>
                                              </p:val>
                                            </p:tav>
                                          </p:tavLst>
                                        </p:anim>
                                        <p:anim calcmode="lin" valueType="num">
                                          <p:cBhvr additive="base">
                                            <p:cTn id="44" dur="750" fill="hold"/>
                                            <p:tgtEl>
                                              <p:spTgt spid="38"/>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750" fill="hold"/>
                                            <p:tgtEl>
                                              <p:spTgt spid="39"/>
                                            </p:tgtEl>
                                            <p:attrNameLst>
                                              <p:attrName>ppt_x</p:attrName>
                                            </p:attrNameLst>
                                          </p:cBhvr>
                                          <p:tavLst>
                                            <p:tav tm="0">
                                              <p:val>
                                                <p:strVal val="1+#ppt_w/2"/>
                                              </p:val>
                                            </p:tav>
                                            <p:tav tm="100000">
                                              <p:val>
                                                <p:strVal val="#ppt_x"/>
                                              </p:val>
                                            </p:tav>
                                          </p:tavLst>
                                        </p:anim>
                                        <p:anim calcmode="lin" valueType="num">
                                          <p:cBhvr additive="base">
                                            <p:cTn id="48" dur="750" fill="hold"/>
                                            <p:tgtEl>
                                              <p:spTgt spid="39"/>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40000">
                                      <p:stCondLst>
                                        <p:cond delay="500"/>
                                      </p:stCondLst>
                                      <p:childTnLst>
                                        <p:set>
                                          <p:cBhvr>
                                            <p:cTn id="50" dur="1" fill="hold">
                                              <p:stCondLst>
                                                <p:cond delay="0"/>
                                              </p:stCondLst>
                                            </p:cTn>
                                            <p:tgtEl>
                                              <p:spTgt spid="2"/>
                                            </p:tgtEl>
                                            <p:attrNameLst>
                                              <p:attrName>style.visibility</p:attrName>
                                            </p:attrNameLst>
                                          </p:cBhvr>
                                          <p:to>
                                            <p:strVal val="visible"/>
                                          </p:to>
                                        </p:set>
                                        <p:anim calcmode="lin" valueType="num" p14:bounceEnd="40000">
                                          <p:cBhvr additive="base">
                                            <p:cTn id="51" dur="75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2"/>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p:tgtEl>
                                              <p:spTgt spid="9"/>
                                            </p:tgtEl>
                                            <p:attrNameLst>
                                              <p:attrName>ppt_x</p:attrName>
                                            </p:attrNameLst>
                                          </p:cBhvr>
                                          <p:tavLst>
                                            <p:tav tm="0">
                                              <p:val>
                                                <p:strVal val="#ppt_x-#ppt_w*1.125000"/>
                                              </p:val>
                                            </p:tav>
                                            <p:tav tm="100000">
                                              <p:val>
                                                <p:strVal val="#ppt_x"/>
                                              </p:val>
                                            </p:tav>
                                          </p:tavLst>
                                        </p:anim>
                                        <p:animEffect transition="in" filter="wipe(right)">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5" grpId="0" animBg="1"/>
          <p:bldP spid="30" grpId="0" animBg="1"/>
          <p:bldP spid="31" grpId="0" animBg="1"/>
          <p:bldP spid="32" grpId="0" animBg="1"/>
          <p:bldP spid="33"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1+#ppt_w/2"/>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1+#ppt_w/2"/>
                                              </p:val>
                                            </p:tav>
                                            <p:tav tm="100000">
                                              <p:val>
                                                <p:strVal val="#ppt_x"/>
                                              </p:val>
                                            </p:tav>
                                          </p:tavLst>
                                        </p:anim>
                                        <p:anim calcmode="lin" valueType="num">
                                          <p:cBhvr additive="base">
                                            <p:cTn id="12" dur="75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1+#ppt_w/2"/>
                                              </p:val>
                                            </p:tav>
                                            <p:tav tm="100000">
                                              <p:val>
                                                <p:strVal val="#ppt_x"/>
                                              </p:val>
                                            </p:tav>
                                          </p:tavLst>
                                        </p:anim>
                                        <p:anim calcmode="lin" valueType="num">
                                          <p:cBhvr additive="base">
                                            <p:cTn id="20" dur="75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750" fill="hold"/>
                                            <p:tgtEl>
                                              <p:spTgt spid="31"/>
                                            </p:tgtEl>
                                            <p:attrNameLst>
                                              <p:attrName>ppt_x</p:attrName>
                                            </p:attrNameLst>
                                          </p:cBhvr>
                                          <p:tavLst>
                                            <p:tav tm="0">
                                              <p:val>
                                                <p:strVal val="1+#ppt_w/2"/>
                                              </p:val>
                                            </p:tav>
                                            <p:tav tm="100000">
                                              <p:val>
                                                <p:strVal val="#ppt_x"/>
                                              </p:val>
                                            </p:tav>
                                          </p:tavLst>
                                        </p:anim>
                                        <p:anim calcmode="lin" valueType="num">
                                          <p:cBhvr additive="base">
                                            <p:cTn id="24" dur="75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1+#ppt_w/2"/>
                                              </p:val>
                                            </p:tav>
                                            <p:tav tm="100000">
                                              <p:val>
                                                <p:strVal val="#ppt_x"/>
                                              </p:val>
                                            </p:tav>
                                          </p:tavLst>
                                        </p:anim>
                                        <p:anim calcmode="lin" valueType="num">
                                          <p:cBhvr additive="base">
                                            <p:cTn id="28" dur="75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1+#ppt_w/2"/>
                                              </p:val>
                                            </p:tav>
                                            <p:tav tm="100000">
                                              <p:val>
                                                <p:strVal val="#ppt_x"/>
                                              </p:val>
                                            </p:tav>
                                          </p:tavLst>
                                        </p:anim>
                                        <p:anim calcmode="lin" valueType="num">
                                          <p:cBhvr additive="base">
                                            <p:cTn id="32" dur="750" fill="hold"/>
                                            <p:tgtEl>
                                              <p:spTgt spid="33"/>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750" fill="hold"/>
                                            <p:tgtEl>
                                              <p:spTgt spid="36"/>
                                            </p:tgtEl>
                                            <p:attrNameLst>
                                              <p:attrName>ppt_x</p:attrName>
                                            </p:attrNameLst>
                                          </p:cBhvr>
                                          <p:tavLst>
                                            <p:tav tm="0">
                                              <p:val>
                                                <p:strVal val="1+#ppt_w/2"/>
                                              </p:val>
                                            </p:tav>
                                            <p:tav tm="100000">
                                              <p:val>
                                                <p:strVal val="#ppt_x"/>
                                              </p:val>
                                            </p:tav>
                                          </p:tavLst>
                                        </p:anim>
                                        <p:anim calcmode="lin" valueType="num">
                                          <p:cBhvr additive="base">
                                            <p:cTn id="36" dur="750" fill="hold"/>
                                            <p:tgtEl>
                                              <p:spTgt spid="36"/>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750" fill="hold"/>
                                            <p:tgtEl>
                                              <p:spTgt spid="37"/>
                                            </p:tgtEl>
                                            <p:attrNameLst>
                                              <p:attrName>ppt_x</p:attrName>
                                            </p:attrNameLst>
                                          </p:cBhvr>
                                          <p:tavLst>
                                            <p:tav tm="0">
                                              <p:val>
                                                <p:strVal val="1+#ppt_w/2"/>
                                              </p:val>
                                            </p:tav>
                                            <p:tav tm="100000">
                                              <p:val>
                                                <p:strVal val="#ppt_x"/>
                                              </p:val>
                                            </p:tav>
                                          </p:tavLst>
                                        </p:anim>
                                        <p:anim calcmode="lin" valueType="num">
                                          <p:cBhvr additive="base">
                                            <p:cTn id="40" dur="750" fill="hold"/>
                                            <p:tgtEl>
                                              <p:spTgt spid="37"/>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750" fill="hold"/>
                                            <p:tgtEl>
                                              <p:spTgt spid="38"/>
                                            </p:tgtEl>
                                            <p:attrNameLst>
                                              <p:attrName>ppt_x</p:attrName>
                                            </p:attrNameLst>
                                          </p:cBhvr>
                                          <p:tavLst>
                                            <p:tav tm="0">
                                              <p:val>
                                                <p:strVal val="1+#ppt_w/2"/>
                                              </p:val>
                                            </p:tav>
                                            <p:tav tm="100000">
                                              <p:val>
                                                <p:strVal val="#ppt_x"/>
                                              </p:val>
                                            </p:tav>
                                          </p:tavLst>
                                        </p:anim>
                                        <p:anim calcmode="lin" valueType="num">
                                          <p:cBhvr additive="base">
                                            <p:cTn id="44" dur="750" fill="hold"/>
                                            <p:tgtEl>
                                              <p:spTgt spid="38"/>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750" fill="hold"/>
                                            <p:tgtEl>
                                              <p:spTgt spid="39"/>
                                            </p:tgtEl>
                                            <p:attrNameLst>
                                              <p:attrName>ppt_x</p:attrName>
                                            </p:attrNameLst>
                                          </p:cBhvr>
                                          <p:tavLst>
                                            <p:tav tm="0">
                                              <p:val>
                                                <p:strVal val="1+#ppt_w/2"/>
                                              </p:val>
                                            </p:tav>
                                            <p:tav tm="100000">
                                              <p:val>
                                                <p:strVal val="#ppt_x"/>
                                              </p:val>
                                            </p:tav>
                                          </p:tavLst>
                                        </p:anim>
                                        <p:anim calcmode="lin" valueType="num">
                                          <p:cBhvr additive="base">
                                            <p:cTn id="48" dur="750" fill="hold"/>
                                            <p:tgtEl>
                                              <p:spTgt spid="39"/>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50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750" fill="hold"/>
                                            <p:tgtEl>
                                              <p:spTgt spid="2"/>
                                            </p:tgtEl>
                                            <p:attrNameLst>
                                              <p:attrName>ppt_x</p:attrName>
                                            </p:attrNameLst>
                                          </p:cBhvr>
                                          <p:tavLst>
                                            <p:tav tm="0">
                                              <p:val>
                                                <p:strVal val="#ppt_x"/>
                                              </p:val>
                                            </p:tav>
                                            <p:tav tm="100000">
                                              <p:val>
                                                <p:strVal val="#ppt_x"/>
                                              </p:val>
                                            </p:tav>
                                          </p:tavLst>
                                        </p:anim>
                                        <p:anim calcmode="lin" valueType="num">
                                          <p:cBhvr additive="base">
                                            <p:cTn id="52" dur="750" fill="hold"/>
                                            <p:tgtEl>
                                              <p:spTgt spid="2"/>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p:tgtEl>
                                              <p:spTgt spid="9"/>
                                            </p:tgtEl>
                                            <p:attrNameLst>
                                              <p:attrName>ppt_x</p:attrName>
                                            </p:attrNameLst>
                                          </p:cBhvr>
                                          <p:tavLst>
                                            <p:tav tm="0">
                                              <p:val>
                                                <p:strVal val="#ppt_x-#ppt_w*1.125000"/>
                                              </p:val>
                                            </p:tav>
                                            <p:tav tm="100000">
                                              <p:val>
                                                <p:strVal val="#ppt_x"/>
                                              </p:val>
                                            </p:tav>
                                          </p:tavLst>
                                        </p:anim>
                                        <p:animEffect transition="in" filter="wipe(right)">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5" grpId="0" animBg="1"/>
          <p:bldP spid="30" grpId="0" animBg="1"/>
          <p:bldP spid="31" grpId="0" animBg="1"/>
          <p:bldP spid="32" grpId="0" animBg="1"/>
          <p:bldP spid="33" grpId="0" animBg="1"/>
          <p:bldP spid="36" grpId="0" animBg="1"/>
          <p:bldP spid="37" grpId="0" animBg="1"/>
          <p:bldP spid="38" grpId="0" animBg="1"/>
          <p:bldP spid="3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49216" y="520065"/>
            <a:ext cx="18084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原理概述</a:t>
            </a:r>
          </a:p>
        </p:txBody>
      </p:sp>
      <p:sp>
        <p:nvSpPr>
          <p:cNvPr id="2" name="文本框 1"/>
          <p:cNvSpPr txBox="1"/>
          <p:nvPr/>
        </p:nvSpPr>
        <p:spPr>
          <a:xfrm>
            <a:off x="1189355" y="1510665"/>
            <a:ext cx="10000615" cy="5262245"/>
          </a:xfrm>
          <a:prstGeom prst="rect">
            <a:avLst/>
          </a:prstGeom>
          <a:noFill/>
        </p:spPr>
        <p:txBody>
          <a:bodyPr wrap="square" rtlCol="0">
            <a:spAutoFit/>
          </a:bodyPr>
          <a:lstStyle/>
          <a:p>
            <a:r>
              <a:rPr lang="en-US" altLang="zh-CN" sz="2400">
                <a:sym typeface="+mn-ea"/>
              </a:rPr>
              <a:t>       </a:t>
            </a:r>
            <a:r>
              <a:rPr lang="zh-CN" altLang="en-US" sz="2400">
                <a:sym typeface="+mn-ea"/>
              </a:rPr>
              <a:t>数字信号处理的主要数学工具是傅里叶变换，而傅里叶变换是研究整个时间域和频率域的关系。当运用计算机实现工程测试信号处理时，不可能对无限长的信号进行测量和运算，而是取其有限的时间片段进行分析。做法是从信号中截取一个时间片段，然后用截取的信号时间片段进行周期延拓处理，得到虚拟的无限长的信号，然后就可以对信号进行傅里叶变换、相关分析等数学处理。</a:t>
            </a:r>
          </a:p>
          <a:p>
            <a:r>
              <a:rPr lang="en-US" altLang="zh-CN" sz="2400">
                <a:sym typeface="+mn-ea"/>
              </a:rPr>
              <a:t>       </a:t>
            </a:r>
            <a:r>
              <a:rPr lang="zh-CN" altLang="en-US" sz="2400">
                <a:sym typeface="+mn-ea"/>
              </a:rPr>
              <a:t>无限长的信号被截断以后，其频谱发生了畸变，原来集中在f(0)处的能量被分散到两个较宽的频带中去了（这种现象称之为频谱能量泄漏）。为了减少频谱能量泄漏，可采用不同的截取函数对信号进行截断，截断函数称为窗函数，简称为窗。</a:t>
            </a:r>
            <a:r>
              <a:rPr lang="zh-CN" altLang="en-US" sz="2400"/>
              <a:t>窗函数就是时域有限宽的信号。</a:t>
            </a:r>
          </a:p>
          <a:p>
            <a:r>
              <a:rPr lang="en-US" altLang="zh-CN" sz="2400"/>
              <a:t>       </a:t>
            </a:r>
            <a:r>
              <a:rPr lang="zh-CN" altLang="en-US" sz="2400"/>
              <a:t>泄漏与窗函数频谱的两侧旁瓣有关，如果两侧瓣的高度趋于零，而使能量相对集中在主瓣，就可以较为接近于真实的频谱，为此，在时间域中可采用不同的窗函数来截断信号。</a:t>
            </a:r>
          </a:p>
          <a:p>
            <a:endParaRPr lang="zh-CN" altLang="en-US" sz="24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49216" y="520065"/>
            <a:ext cx="18084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原理概述</a:t>
            </a:r>
          </a:p>
        </p:txBody>
      </p:sp>
      <p:pic>
        <p:nvPicPr>
          <p:cNvPr id="4" name="图片 3"/>
          <p:cNvPicPr>
            <a:picLocks noChangeAspect="1"/>
          </p:cNvPicPr>
          <p:nvPr>
            <p:custDataLst>
              <p:tags r:id="rId1"/>
            </p:custDataLst>
          </p:nvPr>
        </p:nvPicPr>
        <p:blipFill>
          <a:blip r:embed="rId3"/>
          <a:stretch>
            <a:fillRect/>
          </a:stretch>
        </p:blipFill>
        <p:spPr>
          <a:xfrm>
            <a:off x="2647315" y="2060575"/>
            <a:ext cx="6898005" cy="3002915"/>
          </a:xfrm>
          <a:prstGeom prst="rect">
            <a:avLst/>
          </a:prstGeom>
        </p:spPr>
      </p:pic>
      <p:sp>
        <p:nvSpPr>
          <p:cNvPr id="5" name="文本框 4"/>
          <p:cNvSpPr txBox="1"/>
          <p:nvPr/>
        </p:nvSpPr>
        <p:spPr>
          <a:xfrm>
            <a:off x="4862195" y="5192395"/>
            <a:ext cx="2466975" cy="368300"/>
          </a:xfrm>
          <a:prstGeom prst="rect">
            <a:avLst/>
          </a:prstGeom>
          <a:noFill/>
        </p:spPr>
        <p:txBody>
          <a:bodyPr wrap="square" rtlCol="0">
            <a:spAutoFit/>
          </a:bodyPr>
          <a:lstStyle/>
          <a:p>
            <a:r>
              <a:rPr lang="zh-CN" altLang="en-US"/>
              <a:t>窗函数经典频谱特征</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91761" y="628650"/>
            <a:ext cx="18084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原理概述</a:t>
            </a:r>
          </a:p>
        </p:txBody>
      </p:sp>
      <p:sp>
        <p:nvSpPr>
          <p:cNvPr id="2" name="文本框 1"/>
          <p:cNvSpPr txBox="1"/>
          <p:nvPr/>
        </p:nvSpPr>
        <p:spPr>
          <a:xfrm>
            <a:off x="1898015" y="2227580"/>
            <a:ext cx="8496300" cy="2967990"/>
          </a:xfrm>
          <a:prstGeom prst="rect">
            <a:avLst/>
          </a:prstGeom>
          <a:noFill/>
        </p:spPr>
        <p:txBody>
          <a:bodyPr wrap="square" rtlCol="0">
            <a:noAutofit/>
          </a:bodyPr>
          <a:lstStyle/>
          <a:p>
            <a:r>
              <a:rPr lang="en-US" altLang="zh-CN" sz="2000"/>
              <a:t>       </a:t>
            </a:r>
            <a:r>
              <a:rPr lang="zh-CN" altLang="en-US" sz="2000"/>
              <a:t>加窗函数的原则：加窗函数时，应使窗函数频谱的主瓣宽度应尽量窄，以获得高的频率分辨能力；旁瓣衰减应尽量大，以减少频谱拖尾。</a:t>
            </a:r>
          </a:p>
          <a:p>
            <a:r>
              <a:rPr lang="en-US" altLang="zh-CN" sz="2000"/>
              <a:t>       </a:t>
            </a:r>
            <a:r>
              <a:rPr lang="zh-CN" altLang="en-US" sz="2000"/>
              <a:t>但通常都不能同时满足这两个要求，各种窗的差别主要在集中于主瓣的能量和分散在所有旁瓣的能量之比。窗函数的选择取决于分析的目标和被分析信号的类型，一般来说，有效噪声频带越宽，频率分辨能力越差，越难于分清有相同幅值的邻近频率。选择性的提高与旁瓣的衰减率有关，通常有效噪声带宽窄的窗，其旁瓣的衰减率较低，因此窗的选择在二者中进行折中处理。</a:t>
            </a:r>
          </a:p>
          <a:p>
            <a:endParaRPr lang="zh-CN" altLang="en-US" sz="2000"/>
          </a:p>
          <a:p>
            <a:r>
              <a:rPr lang="zh-CN" altLang="en-US" sz="2000"/>
              <a:t>　</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p:cNvSpPr/>
          <p:nvPr/>
        </p:nvSpPr>
        <p:spPr>
          <a:xfrm rot="19016716">
            <a:off x="-852899" y="3929233"/>
            <a:ext cx="1998880" cy="119510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Lst>
            <a:ahLst/>
            <a:cxnLst>
              <a:cxn ang="0">
                <a:pos x="connsiteX0-1" y="connsiteY0-2"/>
              </a:cxn>
              <a:cxn ang="0">
                <a:pos x="connsiteX1-3" y="connsiteY1-4"/>
              </a:cxn>
              <a:cxn ang="0">
                <a:pos x="connsiteX2-5" y="connsiteY2-6"/>
              </a:cxn>
              <a:cxn ang="0">
                <a:pos x="connsiteX3-7" y="connsiteY3-8"/>
              </a:cxn>
            </a:cxnLst>
            <a:rect l="l" t="t" r="r" b="b"/>
            <a:pathLst>
              <a:path w="2970564" h="3027997">
                <a:moveTo>
                  <a:pt x="0" y="3027997"/>
                </a:moveTo>
                <a:lnTo>
                  <a:pt x="1714575" y="-1"/>
                </a:lnTo>
                <a:lnTo>
                  <a:pt x="2970564" y="1149568"/>
                </a:lnTo>
                <a:lnTo>
                  <a:pt x="0" y="3027997"/>
                </a:lnTo>
                <a:close/>
              </a:path>
            </a:pathLst>
          </a:custGeom>
          <a:gradFill>
            <a:gsLst>
              <a:gs pos="17000">
                <a:srgbClr val="FFFFFF">
                  <a:alpha val="0"/>
                </a:srgbClr>
              </a:gs>
              <a:gs pos="82000">
                <a:srgbClr val="92BFB5">
                  <a:alpha val="22000"/>
                </a:srgbClr>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rot="19016716">
            <a:off x="-311224" y="3993267"/>
            <a:ext cx="2436405" cy="2076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302414 w 2287273"/>
              <a:gd name="connsiteY0-74" fmla="*/ 4366376 h 4366376"/>
              <a:gd name="connsiteX1-75" fmla="*/ 0 w 2287273"/>
              <a:gd name="connsiteY1-76" fmla="*/ 2964927 h 4366376"/>
              <a:gd name="connsiteX2-77" fmla="*/ 2287273 w 2287273"/>
              <a:gd name="connsiteY2-78" fmla="*/ 1 h 4366376"/>
              <a:gd name="connsiteX3-79" fmla="*/ 302414 w 2287273"/>
              <a:gd name="connsiteY3-80" fmla="*/ 4366376 h 4366376"/>
              <a:gd name="connsiteX0-81" fmla="*/ 0 w 1984859"/>
              <a:gd name="connsiteY0-82" fmla="*/ 5515943 h 5515943"/>
              <a:gd name="connsiteX1-83" fmla="*/ 728870 w 1984859"/>
              <a:gd name="connsiteY1-84" fmla="*/ -1 h 5515943"/>
              <a:gd name="connsiteX2-85" fmla="*/ 1984859 w 1984859"/>
              <a:gd name="connsiteY2-86" fmla="*/ 1149568 h 5515943"/>
              <a:gd name="connsiteX3-87" fmla="*/ 0 w 1984859"/>
              <a:gd name="connsiteY3-88" fmla="*/ 5515943 h 5515943"/>
              <a:gd name="connsiteX0-89" fmla="*/ 0 w 2743975"/>
              <a:gd name="connsiteY0-90" fmla="*/ 2971745 h 2971744"/>
              <a:gd name="connsiteX1-91" fmla="*/ 1487986 w 2743975"/>
              <a:gd name="connsiteY1-92" fmla="*/ -1 h 2971744"/>
              <a:gd name="connsiteX2-93" fmla="*/ 2743975 w 2743975"/>
              <a:gd name="connsiteY2-94" fmla="*/ 1149568 h 2971744"/>
              <a:gd name="connsiteX3-95" fmla="*/ 0 w 2743975"/>
              <a:gd name="connsiteY3-96" fmla="*/ 2971745 h 2971744"/>
              <a:gd name="connsiteX0-97" fmla="*/ 0 w 2761811"/>
              <a:gd name="connsiteY0-98" fmla="*/ 1441450 h 1441449"/>
              <a:gd name="connsiteX1-99" fmla="*/ 1505822 w 2761811"/>
              <a:gd name="connsiteY1-100" fmla="*/ -1 h 1441449"/>
              <a:gd name="connsiteX2-101" fmla="*/ 2761811 w 2761811"/>
              <a:gd name="connsiteY2-102" fmla="*/ 1149568 h 1441449"/>
              <a:gd name="connsiteX3-103" fmla="*/ 0 w 2761811"/>
              <a:gd name="connsiteY3-104" fmla="*/ 1441450 h 1441449"/>
              <a:gd name="connsiteX0-105" fmla="*/ 0 w 2970564"/>
              <a:gd name="connsiteY0-106" fmla="*/ 3027997 h 3027997"/>
              <a:gd name="connsiteX1-107" fmla="*/ 1714575 w 2970564"/>
              <a:gd name="connsiteY1-108" fmla="*/ -1 h 3027997"/>
              <a:gd name="connsiteX2-109" fmla="*/ 2970564 w 2970564"/>
              <a:gd name="connsiteY2-110" fmla="*/ 1149568 h 3027997"/>
              <a:gd name="connsiteX3-111" fmla="*/ 0 w 2970564"/>
              <a:gd name="connsiteY3-112" fmla="*/ 3027997 h 3027997"/>
              <a:gd name="connsiteX0-113" fmla="*/ 0 w 2356699"/>
              <a:gd name="connsiteY0-114" fmla="*/ 3027997 h 5261461"/>
              <a:gd name="connsiteX1-115" fmla="*/ 1714575 w 2356699"/>
              <a:gd name="connsiteY1-116" fmla="*/ -1 h 5261461"/>
              <a:gd name="connsiteX2-117" fmla="*/ 2356699 w 2356699"/>
              <a:gd name="connsiteY2-118" fmla="*/ 5261462 h 5261461"/>
              <a:gd name="connsiteX3-119" fmla="*/ 0 w 2356699"/>
              <a:gd name="connsiteY3-120" fmla="*/ 3027997 h 5261461"/>
              <a:gd name="connsiteX0-121" fmla="*/ 0 w 3620776"/>
              <a:gd name="connsiteY0-122" fmla="*/ 1807117 h 5261461"/>
              <a:gd name="connsiteX1-123" fmla="*/ 2978652 w 3620776"/>
              <a:gd name="connsiteY1-124" fmla="*/ -1 h 5261461"/>
              <a:gd name="connsiteX2-125" fmla="*/ 3620776 w 3620776"/>
              <a:gd name="connsiteY2-126" fmla="*/ 5261462 h 5261461"/>
              <a:gd name="connsiteX3-127" fmla="*/ 0 w 3620776"/>
              <a:gd name="connsiteY3-128" fmla="*/ 1807117 h 5261461"/>
            </a:gdLst>
            <a:ahLst/>
            <a:cxnLst>
              <a:cxn ang="0">
                <a:pos x="connsiteX0-1" y="connsiteY0-2"/>
              </a:cxn>
              <a:cxn ang="0">
                <a:pos x="connsiteX1-3" y="connsiteY1-4"/>
              </a:cxn>
              <a:cxn ang="0">
                <a:pos x="connsiteX2-5" y="connsiteY2-6"/>
              </a:cxn>
              <a:cxn ang="0">
                <a:pos x="connsiteX3-7" y="connsiteY3-8"/>
              </a:cxn>
            </a:cxnLst>
            <a:rect l="l" t="t" r="r" b="b"/>
            <a:pathLst>
              <a:path w="3620776" h="5261461">
                <a:moveTo>
                  <a:pt x="0" y="1807117"/>
                </a:moveTo>
                <a:lnTo>
                  <a:pt x="2978652" y="-1"/>
                </a:lnTo>
                <a:lnTo>
                  <a:pt x="3620776" y="5261462"/>
                </a:lnTo>
                <a:lnTo>
                  <a:pt x="0" y="1807117"/>
                </a:lnTo>
                <a:close/>
              </a:path>
            </a:pathLst>
          </a:custGeom>
          <a:gradFill>
            <a:gsLst>
              <a:gs pos="67000">
                <a:srgbClr val="FFFFFF">
                  <a:alpha val="0"/>
                </a:srgbClr>
              </a:gs>
              <a:gs pos="29000">
                <a:srgbClr val="E1EAEF"/>
              </a:gs>
            </a:gsLst>
            <a:lin ang="7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等腰三角形 21"/>
          <p:cNvSpPr/>
          <p:nvPr/>
        </p:nvSpPr>
        <p:spPr>
          <a:xfrm>
            <a:off x="7899257" y="581046"/>
            <a:ext cx="1175168" cy="144235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Lst>
            <a:ahLst/>
            <a:cxnLst>
              <a:cxn ang="0">
                <a:pos x="connsiteX0-1" y="connsiteY0-2"/>
              </a:cxn>
              <a:cxn ang="0">
                <a:pos x="connsiteX1-3" y="connsiteY1-4"/>
              </a:cxn>
              <a:cxn ang="0">
                <a:pos x="connsiteX2-5" y="connsiteY2-6"/>
              </a:cxn>
              <a:cxn ang="0">
                <a:pos x="connsiteX3-7" y="connsiteY3-8"/>
              </a:cxn>
            </a:cxnLst>
            <a:rect l="l" t="t" r="r" b="b"/>
            <a:pathLst>
              <a:path w="1175168" h="1442358">
                <a:moveTo>
                  <a:pt x="1175168" y="1423350"/>
                </a:moveTo>
                <a:lnTo>
                  <a:pt x="446919" y="1442358"/>
                </a:lnTo>
                <a:lnTo>
                  <a:pt x="0" y="0"/>
                </a:lnTo>
                <a:lnTo>
                  <a:pt x="1175168" y="142335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1"/>
          <p:cNvSpPr/>
          <p:nvPr/>
        </p:nvSpPr>
        <p:spPr>
          <a:xfrm>
            <a:off x="7881294" y="664439"/>
            <a:ext cx="571839" cy="13764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Lst>
            <a:ahLst/>
            <a:cxnLst>
              <a:cxn ang="0">
                <a:pos x="connsiteX0-1" y="connsiteY0-2"/>
              </a:cxn>
              <a:cxn ang="0">
                <a:pos x="connsiteX1-3" y="connsiteY1-4"/>
              </a:cxn>
              <a:cxn ang="0">
                <a:pos x="connsiteX2-5" y="connsiteY2-6"/>
              </a:cxn>
              <a:cxn ang="0">
                <a:pos x="connsiteX3-7" y="connsiteY3-8"/>
              </a:cxn>
            </a:cxnLst>
            <a:rect l="l" t="t" r="r" b="b"/>
            <a:pathLst>
              <a:path w="571839" h="1376459">
                <a:moveTo>
                  <a:pt x="571839" y="1369482"/>
                </a:moveTo>
                <a:lnTo>
                  <a:pt x="0" y="1376459"/>
                </a:lnTo>
                <a:lnTo>
                  <a:pt x="67979" y="0"/>
                </a:lnTo>
                <a:lnTo>
                  <a:pt x="571839" y="136948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11"/>
          <p:cNvGrpSpPr/>
          <p:nvPr/>
        </p:nvGrpSpPr>
        <p:grpSpPr bwMode="auto">
          <a:xfrm>
            <a:off x="4789608" y="3503334"/>
            <a:ext cx="4874492" cy="1189056"/>
            <a:chOff x="737131" y="4486612"/>
            <a:chExt cx="4875340" cy="1189949"/>
          </a:xfrm>
        </p:grpSpPr>
        <p:sp>
          <p:nvSpPr>
            <p:cNvPr id="47" name="文本框 46"/>
            <p:cNvSpPr txBox="1"/>
            <p:nvPr/>
          </p:nvSpPr>
          <p:spPr>
            <a:xfrm>
              <a:off x="737131" y="4969275"/>
              <a:ext cx="4875340" cy="707286"/>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defRPr/>
              </a:pPr>
              <a:r>
                <a:rPr lang="zh-CN" altLang="en-US" sz="4000" b="0" spc="0" dirty="0">
                  <a:solidFill>
                    <a:srgbClr val="405E62"/>
                  </a:solidFill>
                  <a:effectLst>
                    <a:outerShdw blurRad="25400" dist="25400" dir="2700000" algn="tl">
                      <a:srgbClr val="000000">
                        <a:alpha val="25000"/>
                      </a:srgbClr>
                    </a:outerShdw>
                  </a:effectLst>
                  <a:latin typeface="+mn-lt"/>
                  <a:ea typeface="+mn-ea"/>
                  <a:cs typeface="+mn-ea"/>
                  <a:sym typeface="+mn-lt"/>
                </a:rPr>
                <a:t>窗函数对比</a:t>
              </a:r>
            </a:p>
          </p:txBody>
        </p:sp>
        <p:sp>
          <p:nvSpPr>
            <p:cNvPr id="48" name="文本框 47"/>
            <p:cNvSpPr txBox="1"/>
            <p:nvPr/>
          </p:nvSpPr>
          <p:spPr>
            <a:xfrm>
              <a:off x="785008" y="4486612"/>
              <a:ext cx="3048530" cy="460721"/>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eaLnBrk="1" fontAlgn="auto" hangingPunct="1">
                <a:spcBef>
                  <a:spcPts val="0"/>
                </a:spcBef>
                <a:spcAft>
                  <a:spcPts val="0"/>
                </a:spcAft>
                <a:defRPr/>
              </a:pPr>
              <a:r>
                <a:rPr lang="en-US" altLang="zh-CN" sz="2400" b="0" spc="0" dirty="0">
                  <a:solidFill>
                    <a:srgbClr val="405E62"/>
                  </a:solidFill>
                  <a:latin typeface="+mn-lt"/>
                  <a:ea typeface="+mn-ea"/>
                  <a:cs typeface="+mn-ea"/>
                  <a:sym typeface="+mn-lt"/>
                </a:rPr>
                <a:t>PART TWO</a:t>
              </a:r>
              <a:endParaRPr lang="zh-CN" altLang="en-US" sz="2400" b="0" spc="0" dirty="0">
                <a:solidFill>
                  <a:srgbClr val="405E62"/>
                </a:solidFill>
                <a:latin typeface="+mn-lt"/>
                <a:ea typeface="+mn-ea"/>
                <a:cs typeface="+mn-ea"/>
                <a:sym typeface="+mn-lt"/>
              </a:endParaRPr>
            </a:p>
          </p:txBody>
        </p:sp>
      </p:grpSp>
      <p:grpSp>
        <p:nvGrpSpPr>
          <p:cNvPr id="49" name="组合 48"/>
          <p:cNvGrpSpPr/>
          <p:nvPr/>
        </p:nvGrpSpPr>
        <p:grpSpPr>
          <a:xfrm>
            <a:off x="691700" y="1028694"/>
            <a:ext cx="3893974" cy="3893974"/>
            <a:chOff x="-630302" y="1714542"/>
            <a:chExt cx="4762837" cy="4762838"/>
          </a:xfrm>
        </p:grpSpPr>
        <p:sp>
          <p:nvSpPr>
            <p:cNvPr id="50" name="椭圆 49"/>
            <p:cNvSpPr/>
            <p:nvPr/>
          </p:nvSpPr>
          <p:spPr>
            <a:xfrm>
              <a:off x="-630302" y="1714542"/>
              <a:ext cx="4762837" cy="4762838"/>
            </a:xfrm>
            <a:prstGeom prst="ellipse">
              <a:avLst/>
            </a:prstGeom>
            <a:gradFill>
              <a:gsLst>
                <a:gs pos="65000">
                  <a:srgbClr val="B6D3B7">
                    <a:alpha val="0"/>
                  </a:srgbClr>
                </a:gs>
                <a:gs pos="0">
                  <a:srgbClr val="52A4AE">
                    <a:alpha val="34000"/>
                  </a:srgbClr>
                </a:gs>
              </a:gsLst>
              <a:lin ang="5400000" scaled="1"/>
            </a:gradFill>
            <a:ln>
              <a:noFill/>
            </a:ln>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1600" dirty="0">
                <a:solidFill>
                  <a:schemeClr val="tx1"/>
                </a:solidFill>
                <a:cs typeface="+mn-ea"/>
                <a:sym typeface="+mn-lt"/>
              </a:endParaRPr>
            </a:p>
          </p:txBody>
        </p:sp>
        <p:sp>
          <p:nvSpPr>
            <p:cNvPr id="51" name="文本框 50"/>
            <p:cNvSpPr txBox="1"/>
            <p:nvPr/>
          </p:nvSpPr>
          <p:spPr>
            <a:xfrm>
              <a:off x="-201830" y="2394188"/>
              <a:ext cx="3790331" cy="2710446"/>
            </a:xfrm>
            <a:prstGeom prst="rect">
              <a:avLst/>
            </a:prstGeom>
            <a:noFill/>
          </p:spPr>
          <p:txBody>
            <a:bodyPr wrap="square" rtlCol="0">
              <a:spAutoFit/>
            </a:bodyPr>
            <a:lstStyle/>
            <a:p>
              <a:pPr algn="ctr"/>
              <a:r>
                <a:rPr lang="en-US" altLang="zh-CN"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rPr>
                <a:t>02</a:t>
              </a:r>
              <a:endParaRPr lang="zh-CN" altLang="en-US" sz="13800" dirty="0">
                <a:gradFill>
                  <a:gsLst>
                    <a:gs pos="0">
                      <a:srgbClr val="B6D3B7"/>
                    </a:gs>
                    <a:gs pos="98000">
                      <a:srgbClr val="52A4AE"/>
                    </a:gs>
                  </a:gsLst>
                  <a:lin ang="5400000" scaled="1"/>
                </a:gradFill>
                <a:effectLst>
                  <a:outerShdw blurRad="25400" dist="25400" dir="2700000" algn="tl">
                    <a:srgbClr val="000000">
                      <a:alpha val="25000"/>
                    </a:srgbClr>
                  </a:outerShdw>
                </a:effectLst>
                <a:cs typeface="+mn-ea"/>
                <a:sym typeface="+mn-lt"/>
              </a:endParaRPr>
            </a:p>
          </p:txBody>
        </p:sp>
      </p:grpSp>
      <p:sp>
        <p:nvSpPr>
          <p:cNvPr id="52" name="等腰三角形 51"/>
          <p:cNvSpPr/>
          <p:nvPr/>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腰三角形 21"/>
          <p:cNvSpPr/>
          <p:nvPr/>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等腰三角形 21"/>
          <p:cNvSpPr/>
          <p:nvPr/>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等腰三角形 21"/>
          <p:cNvSpPr/>
          <p:nvPr/>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等腰三角形 21"/>
          <p:cNvSpPr/>
          <p:nvPr/>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等腰三角形 21"/>
          <p:cNvSpPr/>
          <p:nvPr/>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等腰三角形 21"/>
          <p:cNvSpPr/>
          <p:nvPr/>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40000">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14:bounceEnd="40000">
                                          <p:cBhvr additive="base">
                                            <p:cTn id="51" dur="750" fill="hold"/>
                                            <p:tgtEl>
                                              <p:spTgt spid="49"/>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2" grpId="0" animBg="1"/>
          <p:bldP spid="53" grpId="0" animBg="1"/>
          <p:bldP spid="54" grpId="0" animBg="1"/>
          <p:bldP spid="55" grpId="0" animBg="1"/>
          <p:bldP spid="56" grpId="0" animBg="1"/>
          <p:bldP spid="57" grpId="0" animBg="1"/>
          <p:bldP spid="5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1+#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1+#ppt_w/2"/>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750" fill="hold"/>
                                            <p:tgtEl>
                                              <p:spTgt spid="52"/>
                                            </p:tgtEl>
                                            <p:attrNameLst>
                                              <p:attrName>ppt_x</p:attrName>
                                            </p:attrNameLst>
                                          </p:cBhvr>
                                          <p:tavLst>
                                            <p:tav tm="0">
                                              <p:val>
                                                <p:strVal val="1+#ppt_w/2"/>
                                              </p:val>
                                            </p:tav>
                                            <p:tav tm="100000">
                                              <p:val>
                                                <p:strVal val="#ppt_x"/>
                                              </p:val>
                                            </p:tav>
                                          </p:tavLst>
                                        </p:anim>
                                        <p:anim calcmode="lin" valueType="num">
                                          <p:cBhvr additive="base">
                                            <p:cTn id="24" dur="75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750" fill="hold"/>
                                            <p:tgtEl>
                                              <p:spTgt spid="54"/>
                                            </p:tgtEl>
                                            <p:attrNameLst>
                                              <p:attrName>ppt_x</p:attrName>
                                            </p:attrNameLst>
                                          </p:cBhvr>
                                          <p:tavLst>
                                            <p:tav tm="0">
                                              <p:val>
                                                <p:strVal val="1+#ppt_w/2"/>
                                              </p:val>
                                            </p:tav>
                                            <p:tav tm="100000">
                                              <p:val>
                                                <p:strVal val="#ppt_x"/>
                                              </p:val>
                                            </p:tav>
                                          </p:tavLst>
                                        </p:anim>
                                        <p:anim calcmode="lin" valueType="num">
                                          <p:cBhvr additive="base">
                                            <p:cTn id="32" dur="75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750" fill="hold"/>
                                            <p:tgtEl>
                                              <p:spTgt spid="55"/>
                                            </p:tgtEl>
                                            <p:attrNameLst>
                                              <p:attrName>ppt_x</p:attrName>
                                            </p:attrNameLst>
                                          </p:cBhvr>
                                          <p:tavLst>
                                            <p:tav tm="0">
                                              <p:val>
                                                <p:strVal val="1+#ppt_w/2"/>
                                              </p:val>
                                            </p:tav>
                                            <p:tav tm="100000">
                                              <p:val>
                                                <p:strVal val="#ppt_x"/>
                                              </p:val>
                                            </p:tav>
                                          </p:tavLst>
                                        </p:anim>
                                        <p:anim calcmode="lin" valueType="num">
                                          <p:cBhvr additive="base">
                                            <p:cTn id="36" dur="75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750" fill="hold"/>
                                            <p:tgtEl>
                                              <p:spTgt spid="56"/>
                                            </p:tgtEl>
                                            <p:attrNameLst>
                                              <p:attrName>ppt_x</p:attrName>
                                            </p:attrNameLst>
                                          </p:cBhvr>
                                          <p:tavLst>
                                            <p:tav tm="0">
                                              <p:val>
                                                <p:strVal val="1+#ppt_w/2"/>
                                              </p:val>
                                            </p:tav>
                                            <p:tav tm="100000">
                                              <p:val>
                                                <p:strVal val="#ppt_x"/>
                                              </p:val>
                                            </p:tav>
                                          </p:tavLst>
                                        </p:anim>
                                        <p:anim calcmode="lin" valueType="num">
                                          <p:cBhvr additive="base">
                                            <p:cTn id="40" dur="75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750" fill="hold"/>
                                            <p:tgtEl>
                                              <p:spTgt spid="57"/>
                                            </p:tgtEl>
                                            <p:attrNameLst>
                                              <p:attrName>ppt_x</p:attrName>
                                            </p:attrNameLst>
                                          </p:cBhvr>
                                          <p:tavLst>
                                            <p:tav tm="0">
                                              <p:val>
                                                <p:strVal val="1+#ppt_w/2"/>
                                              </p:val>
                                            </p:tav>
                                            <p:tav tm="100000">
                                              <p:val>
                                                <p:strVal val="#ppt_x"/>
                                              </p:val>
                                            </p:tav>
                                          </p:tavLst>
                                        </p:anim>
                                        <p:anim calcmode="lin" valueType="num">
                                          <p:cBhvr additive="base">
                                            <p:cTn id="44" dur="750" fill="hold"/>
                                            <p:tgtEl>
                                              <p:spTgt spid="57"/>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1+#ppt_w/2"/>
                                              </p:val>
                                            </p:tav>
                                            <p:tav tm="100000">
                                              <p:val>
                                                <p:strVal val="#ppt_x"/>
                                              </p:val>
                                            </p:tav>
                                          </p:tavLst>
                                        </p:anim>
                                        <p:anim calcmode="lin" valueType="num">
                                          <p:cBhvr additive="base">
                                            <p:cTn id="48" dur="750" fill="hold"/>
                                            <p:tgtEl>
                                              <p:spTgt spid="5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5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0-#ppt_h/2"/>
                                              </p:val>
                                            </p:tav>
                                            <p:tav tm="100000">
                                              <p:val>
                                                <p:strVal val="#ppt_y"/>
                                              </p:val>
                                            </p:tav>
                                          </p:tavLst>
                                        </p:anim>
                                      </p:childTnLst>
                                    </p:cTn>
                                  </p:par>
                                  <p:par>
                                    <p:cTn id="53" presetID="12" presetClass="entr" presetSubtype="8" fill="hold" nodeType="withEffect">
                                      <p:stCondLst>
                                        <p:cond delay="10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ppt_x</p:attrName>
                                            </p:attrNameLst>
                                          </p:cBhvr>
                                          <p:tavLst>
                                            <p:tav tm="0">
                                              <p:val>
                                                <p:strVal val="#ppt_x-#ppt_w*1.125000"/>
                                              </p:val>
                                            </p:tav>
                                            <p:tav tm="100000">
                                              <p:val>
                                                <p:strVal val="#ppt_x"/>
                                              </p:val>
                                            </p:tav>
                                          </p:tavLst>
                                        </p:anim>
                                        <p:animEffect transition="in" filter="wipe(right)">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52" grpId="0" animBg="1"/>
          <p:bldP spid="53" grpId="0" animBg="1"/>
          <p:bldP spid="54" grpId="0" animBg="1"/>
          <p:bldP spid="55" grpId="0" animBg="1"/>
          <p:bldP spid="56" grpId="0" animBg="1"/>
          <p:bldP spid="57" grpId="0" animBg="1"/>
          <p:bldP spid="5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91761" y="520065"/>
            <a:ext cx="1808480"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界面设计</a:t>
            </a:r>
          </a:p>
        </p:txBody>
      </p:sp>
      <p:pic>
        <p:nvPicPr>
          <p:cNvPr id="3" name="图片 2"/>
          <p:cNvPicPr>
            <a:picLocks noChangeAspect="1"/>
          </p:cNvPicPr>
          <p:nvPr/>
        </p:nvPicPr>
        <p:blipFill>
          <a:blip r:embed="rId2"/>
          <a:stretch>
            <a:fillRect/>
          </a:stretch>
        </p:blipFill>
        <p:spPr>
          <a:xfrm>
            <a:off x="853440" y="1742440"/>
            <a:ext cx="6146800" cy="4787265"/>
          </a:xfrm>
          <a:prstGeom prst="rect">
            <a:avLst/>
          </a:prstGeom>
        </p:spPr>
      </p:pic>
      <p:sp>
        <p:nvSpPr>
          <p:cNvPr id="4" name="文本框 3"/>
          <p:cNvSpPr txBox="1"/>
          <p:nvPr/>
        </p:nvSpPr>
        <p:spPr>
          <a:xfrm>
            <a:off x="7466330" y="2465070"/>
            <a:ext cx="3963670" cy="3107690"/>
          </a:xfrm>
          <a:prstGeom prst="rect">
            <a:avLst/>
          </a:prstGeom>
          <a:noFill/>
        </p:spPr>
        <p:txBody>
          <a:bodyPr wrap="square" rtlCol="0">
            <a:spAutoFit/>
          </a:bodyPr>
          <a:lstStyle/>
          <a:p>
            <a:r>
              <a:rPr lang="zh-CN" altLang="en-US" sz="2800"/>
              <a:t>窗函数选项：</a:t>
            </a:r>
          </a:p>
          <a:p>
            <a:r>
              <a:rPr lang="en-US" altLang="zh-CN" sz="2800"/>
              <a:t>1.</a:t>
            </a:r>
            <a:r>
              <a:rPr lang="zh-CN" altLang="en-US" sz="2800"/>
              <a:t>矩形窗</a:t>
            </a:r>
          </a:p>
          <a:p>
            <a:r>
              <a:rPr lang="en-US" altLang="zh-CN" sz="2800"/>
              <a:t>2.三角窗</a:t>
            </a:r>
          </a:p>
          <a:p>
            <a:r>
              <a:rPr lang="en-US" altLang="zh-CN" sz="2800"/>
              <a:t>3.汉宁窗</a:t>
            </a:r>
          </a:p>
          <a:p>
            <a:r>
              <a:rPr lang="en-US" altLang="zh-CN" sz="2800"/>
              <a:t>4.哈明窗</a:t>
            </a:r>
          </a:p>
          <a:p>
            <a:r>
              <a:rPr lang="en-US" altLang="zh-CN" sz="2800"/>
              <a:t>5.布莱克曼窗</a:t>
            </a:r>
          </a:p>
          <a:p>
            <a:r>
              <a:rPr lang="en-US" altLang="zh-CN" sz="2800"/>
              <a:t>6.凯撒-贝塞尔窗</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696144" y="585470"/>
            <a:ext cx="2798445" cy="58356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窗函数</a:t>
            </a:r>
            <a:r>
              <a:rPr lang="en-US" altLang="zh-CN" sz="3200" b="1" dirty="0">
                <a:solidFill>
                  <a:schemeClr val="tx1">
                    <a:lumMod val="85000"/>
                    <a:lumOff val="15000"/>
                  </a:schemeClr>
                </a:solidFill>
                <a:cs typeface="+mn-ea"/>
                <a:sym typeface="+mn-lt"/>
              </a:rPr>
              <a:t>-</a:t>
            </a:r>
            <a:r>
              <a:rPr lang="zh-CN" altLang="en-US" sz="3200" b="1" dirty="0">
                <a:solidFill>
                  <a:schemeClr val="tx1">
                    <a:lumMod val="85000"/>
                    <a:lumOff val="15000"/>
                  </a:schemeClr>
                </a:solidFill>
                <a:cs typeface="+mn-ea"/>
                <a:sym typeface="+mn-lt"/>
              </a:rPr>
              <a:t>矩形窗</a:t>
            </a:r>
          </a:p>
        </p:txBody>
      </p:sp>
      <p:sp>
        <p:nvSpPr>
          <p:cNvPr id="6" name="文本框 5"/>
          <p:cNvSpPr txBox="1"/>
          <p:nvPr/>
        </p:nvSpPr>
        <p:spPr>
          <a:xfrm>
            <a:off x="1365885" y="2055495"/>
            <a:ext cx="3100705" cy="368300"/>
          </a:xfrm>
          <a:prstGeom prst="rect">
            <a:avLst/>
          </a:prstGeom>
          <a:noFill/>
        </p:spPr>
        <p:txBody>
          <a:bodyPr wrap="square" rtlCol="0">
            <a:spAutoFit/>
          </a:bodyPr>
          <a:lstStyle/>
          <a:p>
            <a:r>
              <a:rPr lang="zh-CN" altLang="en-US"/>
              <a:t>时域形式：</a:t>
            </a:r>
          </a:p>
        </p:txBody>
      </p:sp>
      <p:sp>
        <p:nvSpPr>
          <p:cNvPr id="7" name="文本框 6"/>
          <p:cNvSpPr txBox="1"/>
          <p:nvPr/>
        </p:nvSpPr>
        <p:spPr>
          <a:xfrm>
            <a:off x="1365885" y="3945890"/>
            <a:ext cx="1561465" cy="368300"/>
          </a:xfrm>
          <a:prstGeom prst="rect">
            <a:avLst/>
          </a:prstGeom>
          <a:noFill/>
        </p:spPr>
        <p:txBody>
          <a:bodyPr wrap="square" rtlCol="0">
            <a:spAutoFit/>
          </a:bodyPr>
          <a:lstStyle/>
          <a:p>
            <a:r>
              <a:rPr lang="zh-CN" altLang="en-US"/>
              <a:t>频域形式：</a:t>
            </a:r>
          </a:p>
        </p:txBody>
      </p:sp>
      <p:pic>
        <p:nvPicPr>
          <p:cNvPr id="9" name="图片 8"/>
          <p:cNvPicPr>
            <a:picLocks noChangeAspect="1"/>
          </p:cNvPicPr>
          <p:nvPr/>
        </p:nvPicPr>
        <p:blipFill>
          <a:blip r:embed="rId2"/>
          <a:stretch>
            <a:fillRect/>
          </a:stretch>
        </p:blipFill>
        <p:spPr>
          <a:xfrm>
            <a:off x="1246505" y="2687320"/>
            <a:ext cx="2956560" cy="517525"/>
          </a:xfrm>
          <a:prstGeom prst="rect">
            <a:avLst/>
          </a:prstGeom>
        </p:spPr>
      </p:pic>
      <p:pic>
        <p:nvPicPr>
          <p:cNvPr id="10" name="图片 9"/>
          <p:cNvPicPr>
            <a:picLocks noChangeAspect="1"/>
          </p:cNvPicPr>
          <p:nvPr/>
        </p:nvPicPr>
        <p:blipFill>
          <a:blip r:embed="rId3"/>
          <a:stretch>
            <a:fillRect/>
          </a:stretch>
        </p:blipFill>
        <p:spPr>
          <a:xfrm>
            <a:off x="1170940" y="4465955"/>
            <a:ext cx="3188970" cy="740410"/>
          </a:xfrm>
          <a:prstGeom prst="rect">
            <a:avLst/>
          </a:prstGeom>
        </p:spPr>
      </p:pic>
      <p:pic>
        <p:nvPicPr>
          <p:cNvPr id="11" name="图片 10"/>
          <p:cNvPicPr>
            <a:picLocks noChangeAspect="1"/>
          </p:cNvPicPr>
          <p:nvPr/>
        </p:nvPicPr>
        <p:blipFill>
          <a:blip r:embed="rId4"/>
          <a:stretch>
            <a:fillRect/>
          </a:stretch>
        </p:blipFill>
        <p:spPr>
          <a:xfrm>
            <a:off x="4639310" y="1429385"/>
            <a:ext cx="7022465" cy="5099050"/>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d2f09ec5-5d2c-4074-939a-d144c5c675c7"/>
  <p:tag name="COMMONDATA" val="eyJoZGlkIjoiZWIzYmI3ZGYxMGJkOWU3ODNmOTVlNjU5N2Y0ZmE2ZG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14,&quot;width&quot;:1014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w0svw4v">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1198</Words>
  <Application>Microsoft Office PowerPoint</Application>
  <PresentationFormat>宽屏</PresentationFormat>
  <Paragraphs>108</Paragraphs>
  <Slides>28</Slides>
  <Notes>7</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28</vt:i4>
      </vt:variant>
    </vt:vector>
  </HeadingPairs>
  <TitlesOfParts>
    <vt:vector size="33" baseType="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简约绿色多边形</dc:title>
  <dc:creator>第一PPT</dc:creator>
  <cp:keywords>www.1ppt.com</cp:keywords>
  <dc:description>www.1ppt.com</dc:description>
  <cp:lastModifiedBy>Vector Jason</cp:lastModifiedBy>
  <cp:revision>320</cp:revision>
  <dcterms:created xsi:type="dcterms:W3CDTF">2021-04-15T07:04:00Z</dcterms:created>
  <dcterms:modified xsi:type="dcterms:W3CDTF">2023-03-16T02:49:06Z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EE8D08B48C7A4F419B2019BA37333B65</vt:lpwstr>
  </property>
  <property fmtid="{D5CDD505-2E9C-101B-9397-08002B2CF9AE}" pid="3" name="KSOProductBuildVer">
    <vt:lpwstr>2052-11.1.0.12974</vt:lpwstr>
  </property>
</Properties>
</file>